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sldIdLst>
    <p:sldId id="257" r:id="rId2"/>
    <p:sldId id="265" r:id="rId3"/>
    <p:sldId id="304" r:id="rId4"/>
    <p:sldId id="317" r:id="rId5"/>
    <p:sldId id="308" r:id="rId6"/>
    <p:sldId id="329" r:id="rId7"/>
    <p:sldId id="330" r:id="rId8"/>
    <p:sldId id="331" r:id="rId9"/>
    <p:sldId id="336" r:id="rId10"/>
    <p:sldId id="322" r:id="rId11"/>
    <p:sldId id="332" r:id="rId12"/>
    <p:sldId id="333" r:id="rId13"/>
    <p:sldId id="335" r:id="rId14"/>
    <p:sldId id="316" r:id="rId15"/>
    <p:sldId id="319" r:id="rId16"/>
    <p:sldId id="320" r:id="rId17"/>
    <p:sldId id="306" r:id="rId18"/>
    <p:sldId id="326" r:id="rId19"/>
    <p:sldId id="327" r:id="rId20"/>
    <p:sldId id="328" r:id="rId21"/>
    <p:sldId id="315" r:id="rId22"/>
    <p:sldId id="321" r:id="rId23"/>
    <p:sldId id="318" r:id="rId24"/>
    <p:sldId id="324" r:id="rId25"/>
  </p:sldIdLst>
  <p:sldSz cx="12192000" cy="6858000"/>
  <p:notesSz cx="6858000" cy="9144000"/>
  <p:embeddedFontLst>
    <p:embeddedFont>
      <p:font typeface="BM HANNA Air OTF" panose="020B0600000101010101" pitchFamily="34" charset="-127"/>
      <p:regular r:id="rId27"/>
    </p:embeddedFont>
    <p:embeddedFont>
      <p:font typeface="BM HANNA Pro OTF" panose="020B0600000101010101" pitchFamily="34" charset="-127"/>
      <p:regular r:id="rId28"/>
    </p:embeddedFont>
    <p:embeddedFont>
      <p:font typeface="맑은 고딕" panose="020B0503020000020004" pitchFamily="34" charset="-127"/>
      <p:regular r:id="rId29"/>
      <p:bold r:id="rId30"/>
    </p:embeddedFont>
    <p:embeddedFont>
      <p:font typeface="Bookman Old Style" panose="02050604050505020204" pitchFamily="18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F5F1"/>
    <a:srgbClr val="68727E"/>
    <a:srgbClr val="DBC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6" autoAdjust="0"/>
    <p:restoredTop sz="95755"/>
  </p:normalViewPr>
  <p:slideViewPr>
    <p:cSldViewPr snapToGrid="0">
      <p:cViewPr varScale="1">
        <p:scale>
          <a:sx n="108" d="100"/>
          <a:sy n="108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9B1DE-E8A9-2F45-8951-1F08BCBA8E3F}" type="datetimeFigureOut">
              <a:rPr kumimoji="1" lang="ko-Kore-KR" altLang="en-US" smtClean="0"/>
              <a:t>2021. 5. 18.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D7A3F-774E-0043-8C98-F6E638470D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935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충분한 학습 이미지가 없어서 학습 모델의 정확도 낮아질 수 있음 </a:t>
            </a:r>
            <a:r>
              <a:rPr kumimoji="1" lang="en-US" altLang="ko-KR" sz="12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kumimoji="1" lang="ko-KR" altLang="en-US" sz="12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anose="05000000000000000000" pitchFamily="2" charset="2"/>
              </a:rPr>
              <a:t>학습 이미지 적을 경우 정확도 낮은 거 보조하는 자료</a:t>
            </a:r>
            <a:endParaRPr kumimoji="1" lang="en-US" altLang="ko-KR" sz="12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D7A3F-774E-0043-8C98-F6E638470D4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869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정확도(AP)의 경우 v4가 더 높은 것을 확인할 수 있다. 인풋 </a:t>
            </a:r>
            <a:r>
              <a:rPr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크기별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속도(</a:t>
            </a:r>
            <a:r>
              <a:rPr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fps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)의 경우도 대체적으로 v4가 더 빠른 것을 확인할 수 있다. </a:t>
            </a:r>
            <a:endParaRPr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D7A3F-774E-0043-8C98-F6E638470D4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193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7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4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4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2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3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2021. 5. 18.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7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55290" y="1611510"/>
            <a:ext cx="6484654" cy="3921155"/>
          </a:xfrm>
          <a:prstGeom prst="roundRect">
            <a:avLst>
              <a:gd name="adj" fmla="val 7269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855290" y="1295400"/>
            <a:ext cx="6484654" cy="2331923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컴퓨터공학종합설계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1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–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HAIlo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팀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9" name="사다리꼴 8"/>
          <p:cNvSpPr/>
          <p:nvPr/>
        </p:nvSpPr>
        <p:spPr>
          <a:xfrm rot="21157877">
            <a:off x="5738910" y="1118973"/>
            <a:ext cx="791770" cy="28488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677B7E-99A0-CA43-B4BB-EC39FBE2D07E}"/>
              </a:ext>
            </a:extLst>
          </p:cNvPr>
          <p:cNvSpPr/>
          <p:nvPr/>
        </p:nvSpPr>
        <p:spPr>
          <a:xfrm>
            <a:off x="3086794" y="1611510"/>
            <a:ext cx="6096000" cy="13017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ffmpeg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과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Yolo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를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이용한 동영상 내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객체 탐지 자동화 솔루션 개발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DA5A4-0BDD-AF43-A587-A55E3FA74567}"/>
              </a:ext>
            </a:extLst>
          </p:cNvPr>
          <p:cNvSpPr txBox="1"/>
          <p:nvPr/>
        </p:nvSpPr>
        <p:spPr>
          <a:xfrm>
            <a:off x="926757" y="308919"/>
            <a:ext cx="7080421" cy="145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4D08D0-FC9F-4F45-8C25-FF3D4F8706CB}"/>
              </a:ext>
            </a:extLst>
          </p:cNvPr>
          <p:cNvSpPr/>
          <p:nvPr/>
        </p:nvSpPr>
        <p:spPr>
          <a:xfrm>
            <a:off x="3048000" y="1563060"/>
            <a:ext cx="6096000" cy="13017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ffmpeg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과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Yolo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를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이용한 동영상 내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객체 탐지 자동화 솔루션 개발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42734C-C118-4747-9EB4-827260163B1E}"/>
              </a:ext>
            </a:extLst>
          </p:cNvPr>
          <p:cNvSpPr/>
          <p:nvPr/>
        </p:nvSpPr>
        <p:spPr>
          <a:xfrm>
            <a:off x="3086794" y="4046292"/>
            <a:ext cx="6096000" cy="8697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객체 탐지 영역에서의 자율주행 개발자가 필요로 하는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이미지 데이터 셋 자동 수집 프로그램 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14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4FC5BB-3252-B14E-839E-93211AA6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75" y="1198449"/>
            <a:ext cx="4904942" cy="2147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CAF153-6717-124D-84D4-E5BEAF49E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" t="443" r="-1611" b="22154"/>
          <a:stretch/>
        </p:blipFill>
        <p:spPr>
          <a:xfrm>
            <a:off x="600175" y="3470658"/>
            <a:ext cx="5622495" cy="2276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8BADC5-7B48-1245-8876-CE8BA7C4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766" y="1282158"/>
            <a:ext cx="6100115" cy="1979605"/>
          </a:xfrm>
          <a:prstGeom prst="rect">
            <a:avLst/>
          </a:prstGeom>
        </p:spPr>
      </p:pic>
      <p:sp>
        <p:nvSpPr>
          <p:cNvPr id="21" name="양쪽 모서리가 둥근 사각형 20">
            <a:extLst>
              <a:ext uri="{FF2B5EF4-FFF2-40B4-BE49-F238E27FC236}">
                <a16:creationId xmlns:a16="http://schemas.microsoft.com/office/drawing/2014/main" id="{C814FBCA-08B6-C845-929D-36363E3217E5}"/>
              </a:ext>
            </a:extLst>
          </p:cNvPr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변경 사항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7BCBF-AF51-5C44-9697-07407E21018C}"/>
              </a:ext>
            </a:extLst>
          </p:cNvPr>
          <p:cNvSpPr txBox="1"/>
          <p:nvPr/>
        </p:nvSpPr>
        <p:spPr>
          <a:xfrm>
            <a:off x="6601322" y="4209047"/>
            <a:ext cx="48785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kumimoji="1" lang="en" altLang="ko-Kore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Open Max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는 </a:t>
            </a:r>
            <a:r>
              <a:rPr kumimoji="1" lang="ko-KR" altLang="en-US" sz="23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오분류한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데이터에 대해 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우수한 성능으로 거부한다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ore-KR" altLang="en-US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3EC-24BB-F44C-ACA0-816DADC84113}"/>
              </a:ext>
            </a:extLst>
          </p:cNvPr>
          <p:cNvSpPr/>
          <p:nvPr/>
        </p:nvSpPr>
        <p:spPr>
          <a:xfrm>
            <a:off x="3643529" y="2787347"/>
            <a:ext cx="4904942" cy="1372055"/>
          </a:xfrm>
          <a:prstGeom prst="rect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3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3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본 프로젝트에서는 </a:t>
            </a:r>
            <a:r>
              <a:rPr kumimoji="1" lang="en-US" altLang="ko-KR" sz="23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classification</a:t>
            </a:r>
            <a:r>
              <a:rPr kumimoji="1" lang="ko-KR" altLang="en-US" sz="23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이</a:t>
            </a:r>
            <a:r>
              <a:rPr kumimoji="1" lang="en-US" altLang="ko-KR" sz="23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3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아닌 </a:t>
            </a:r>
            <a:endParaRPr kumimoji="1" lang="en-US" altLang="ko-KR" sz="23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3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object detection</a:t>
            </a:r>
            <a:r>
              <a:rPr kumimoji="1" lang="ko-KR" altLang="en-US" sz="23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이 목표</a:t>
            </a:r>
            <a:endParaRPr kumimoji="1" lang="en-US" altLang="ko-KR" sz="23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ko-Kore-KR" altLang="en-US" sz="2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74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변경 사항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104FF-1383-4C62-89CB-4B68BAF16995}"/>
              </a:ext>
            </a:extLst>
          </p:cNvPr>
          <p:cNvSpPr txBox="1"/>
          <p:nvPr/>
        </p:nvSpPr>
        <p:spPr>
          <a:xfrm>
            <a:off x="645288" y="1238639"/>
            <a:ext cx="72173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few-shot object detection</a:t>
            </a:r>
            <a:endParaRPr kumimoji="1" lang="ko-Kore-KR" altLang="en-US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B3F6B-D76B-447F-82A2-44D7E64EE176}"/>
              </a:ext>
            </a:extLst>
          </p:cNvPr>
          <p:cNvSpPr txBox="1"/>
          <p:nvPr/>
        </p:nvSpPr>
        <p:spPr>
          <a:xfrm>
            <a:off x="645288" y="1881242"/>
            <a:ext cx="1094097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Classification 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정보 뿐만 아니라 공간적 정보도 함께 고려해야 함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하나의 물체가 아닌 여러 개의 물체가 있을 수 있음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Classification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은 반드시 한 클래스로 분류된 것이 결과로 나오지만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object detection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에서는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object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가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detect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되지 않을 수 있음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배경도 함께 고려해야 하는데 배경은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Closed-set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적용하기 어려움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(open-set recognition &amp; undefined background class)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FB803D-7966-F345-B71C-CB9CE30D690E}"/>
              </a:ext>
            </a:extLst>
          </p:cNvPr>
          <p:cNvGrpSpPr/>
          <p:nvPr/>
        </p:nvGrpSpPr>
        <p:grpSpPr>
          <a:xfrm>
            <a:off x="3871916" y="4522996"/>
            <a:ext cx="4484379" cy="1391374"/>
            <a:chOff x="3844757" y="4534571"/>
            <a:chExt cx="4484379" cy="13913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FFE485-2115-4153-A571-EEA1195ADE57}"/>
                </a:ext>
              </a:extLst>
            </p:cNvPr>
            <p:cNvSpPr txBox="1"/>
            <p:nvPr/>
          </p:nvSpPr>
          <p:spPr>
            <a:xfrm>
              <a:off x="3844757" y="5648946"/>
              <a:ext cx="3747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ko-Kore-KR" sz="12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Few-shot Object Detection via Feature Reweighting</a:t>
              </a:r>
              <a:endParaRPr lang="ko-KR" altLang="en-US" sz="12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3D402BD-AFA2-4BB7-8449-1274F291E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2863" y="4534571"/>
              <a:ext cx="4466273" cy="11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74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변경 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사항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4C5D67C-BC0A-48B7-AB8C-29C8649C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77" y="1587201"/>
            <a:ext cx="2525890" cy="2904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E2DC5FA-5411-467D-9151-1AE53987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136" y="2209581"/>
            <a:ext cx="2304927" cy="1235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FF5199-2FFE-44E2-A664-BBE8774A30E6}"/>
              </a:ext>
            </a:extLst>
          </p:cNvPr>
          <p:cNvSpPr txBox="1"/>
          <p:nvPr/>
        </p:nvSpPr>
        <p:spPr>
          <a:xfrm>
            <a:off x="1067777" y="5025454"/>
            <a:ext cx="3480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정확도가 기존보다는 높아진 것을 확인할 수는 있지만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아직 더 발전해야 할 부분이 많이 남아있음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1D6BF5-683C-4A98-A67B-7ADE47CA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532" y="1531897"/>
            <a:ext cx="4322555" cy="275599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884AA00-284B-764F-ACFF-442DF4711A45}"/>
              </a:ext>
            </a:extLst>
          </p:cNvPr>
          <p:cNvSpPr/>
          <p:nvPr/>
        </p:nvSpPr>
        <p:spPr>
          <a:xfrm>
            <a:off x="6232063" y="502545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Few-shot classification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대한 연구가 충분치 않고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few-shot object detection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진행하기엔 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고려할 점이 많아 어려움이 있다고 판단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2F04E009-E85D-344C-84DE-C23954284B9F}"/>
              </a:ext>
            </a:extLst>
          </p:cNvPr>
          <p:cNvSpPr/>
          <p:nvPr/>
        </p:nvSpPr>
        <p:spPr>
          <a:xfrm>
            <a:off x="5079599" y="5377643"/>
            <a:ext cx="597876" cy="311284"/>
          </a:xfrm>
          <a:prstGeom prst="rightArrow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1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UI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 변경 사항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DA9415-7C08-C74B-BCF9-37440B7D91AA}"/>
              </a:ext>
            </a:extLst>
          </p:cNvPr>
          <p:cNvSpPr txBox="1"/>
          <p:nvPr/>
        </p:nvSpPr>
        <p:spPr>
          <a:xfrm>
            <a:off x="1575221" y="1138524"/>
            <a:ext cx="36501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제공할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객체를 미리 정해두고 사용자가 선택하는 기능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ore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ore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사용자에게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3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객체명과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이미지를 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3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입력받아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출력해주는 기능 </a:t>
            </a:r>
            <a:endParaRPr kumimoji="1" lang="ko-Kore-KR" altLang="en-US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9160B277-EBF9-7E45-9259-0B0695312EA8}"/>
              </a:ext>
            </a:extLst>
          </p:cNvPr>
          <p:cNvSpPr/>
          <p:nvPr/>
        </p:nvSpPr>
        <p:spPr>
          <a:xfrm>
            <a:off x="5803444" y="1876117"/>
            <a:ext cx="621323" cy="38686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EAA2CD-BF8B-104F-B3E4-750D16DD5B7B}"/>
              </a:ext>
            </a:extLst>
          </p:cNvPr>
          <p:cNvSpPr txBox="1"/>
          <p:nvPr/>
        </p:nvSpPr>
        <p:spPr>
          <a:xfrm>
            <a:off x="6922689" y="1345794"/>
            <a:ext cx="36940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제공할 객체를 미리 정해두고 사용자가 선택하는 기능</a:t>
            </a:r>
            <a:endParaRPr kumimoji="1" lang="ko-Kore-KR" altLang="en-US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A06386-885B-6C4E-88D9-0FE1953B748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91" y="3032258"/>
            <a:ext cx="5256818" cy="3419820"/>
          </a:xfrm>
          <a:prstGeom prst="rect">
            <a:avLst/>
          </a:prstGeom>
        </p:spPr>
      </p:pic>
      <p:sp>
        <p:nvSpPr>
          <p:cNvPr id="11" name="더하기 10">
            <a:extLst>
              <a:ext uri="{FF2B5EF4-FFF2-40B4-BE49-F238E27FC236}">
                <a16:creationId xmlns:a16="http://schemas.microsoft.com/office/drawing/2014/main" id="{041EF41B-6D35-E945-B5A5-32AC12900EF2}"/>
              </a:ext>
            </a:extLst>
          </p:cNvPr>
          <p:cNvSpPr/>
          <p:nvPr/>
        </p:nvSpPr>
        <p:spPr>
          <a:xfrm>
            <a:off x="7002888" y="2473569"/>
            <a:ext cx="464712" cy="422031"/>
          </a:xfrm>
          <a:prstGeom prst="mathPlus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60E212-7A59-A041-9EE0-4E99A0A1BD48}"/>
              </a:ext>
            </a:extLst>
          </p:cNvPr>
          <p:cNvSpPr/>
          <p:nvPr/>
        </p:nvSpPr>
        <p:spPr>
          <a:xfrm>
            <a:off x="7467600" y="2355107"/>
            <a:ext cx="3954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ore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추가</a:t>
            </a:r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목표 </a:t>
            </a:r>
            <a:r>
              <a:rPr kumimoji="1"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ore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사용자에게</a:t>
            </a:r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객체명과</a:t>
            </a:r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이미지를 </a:t>
            </a:r>
            <a:endParaRPr kumimoji="1" lang="en-US" altLang="ko-KR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입력 받아 출력해주는 기능</a:t>
            </a:r>
            <a:endParaRPr kumimoji="1" lang="ko-Kore-KR" altLang="en-US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78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차별화 아이디어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B5A8D-3E1D-4845-8544-F9ABC1F0BEB2}"/>
              </a:ext>
            </a:extLst>
          </p:cNvPr>
          <p:cNvSpPr txBox="1"/>
          <p:nvPr/>
        </p:nvSpPr>
        <p:spPr>
          <a:xfrm>
            <a:off x="926123" y="1400525"/>
            <a:ext cx="794824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동일한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서비스를 제공하는 플랫폼들을 조사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1.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분류해 놓은 이미지 데이터 셋을 제공하는 사이트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2.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고객과 협력하여 맞춤형 데이터 셋을 제공하는 플랫폼 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F9EEE6-9350-F84B-9A31-C2B408DBF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" t="667"/>
          <a:stretch/>
        </p:blipFill>
        <p:spPr>
          <a:xfrm>
            <a:off x="926123" y="3123645"/>
            <a:ext cx="2919441" cy="292095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7641A8-F869-C646-98CA-5DB637502B94}"/>
              </a:ext>
            </a:extLst>
          </p:cNvPr>
          <p:cNvGrpSpPr/>
          <p:nvPr/>
        </p:nvGrpSpPr>
        <p:grpSpPr>
          <a:xfrm>
            <a:off x="4612638" y="3123645"/>
            <a:ext cx="5694937" cy="3151582"/>
            <a:chOff x="4763109" y="3430286"/>
            <a:chExt cx="5694937" cy="31515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1CA576-0CD8-F34D-A3C3-11FC4C6E0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3109" y="3430286"/>
              <a:ext cx="5694937" cy="29196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0902A0-9A73-6A42-9C1C-95ACC6E1F6F4}"/>
                </a:ext>
              </a:extLst>
            </p:cNvPr>
            <p:cNvSpPr txBox="1"/>
            <p:nvPr/>
          </p:nvSpPr>
          <p:spPr>
            <a:xfrm>
              <a:off x="4763109" y="6335647"/>
              <a:ext cx="14104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아와소프트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3096276-A388-7446-8794-382256E87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506" y="3123645"/>
            <a:ext cx="5664356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차별화 아이디어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FB1E09-42D1-4F4D-960F-1E939DC13A87}"/>
              </a:ext>
            </a:extLst>
          </p:cNvPr>
          <p:cNvGrpSpPr/>
          <p:nvPr/>
        </p:nvGrpSpPr>
        <p:grpSpPr>
          <a:xfrm>
            <a:off x="933577" y="2711819"/>
            <a:ext cx="7092252" cy="3364738"/>
            <a:chOff x="933577" y="2711819"/>
            <a:chExt cx="7092252" cy="33647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E30C806-43DF-1D49-9684-F62743934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577" y="2711819"/>
              <a:ext cx="3584177" cy="336473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70F3095-A480-7440-BF85-8676FC019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54" y="2965622"/>
              <a:ext cx="3508075" cy="311093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B45D426-6189-4F46-851B-ED5F1BA23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757" y="3429000"/>
            <a:ext cx="6506666" cy="263171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43B81B9-DA47-964F-A880-9800109454F6}"/>
              </a:ext>
            </a:extLst>
          </p:cNvPr>
          <p:cNvGrpSpPr/>
          <p:nvPr/>
        </p:nvGrpSpPr>
        <p:grpSpPr>
          <a:xfrm>
            <a:off x="2443870" y="1294378"/>
            <a:ext cx="7340471" cy="2330411"/>
            <a:chOff x="2443870" y="1307520"/>
            <a:chExt cx="7340471" cy="233041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A33A02-F2E4-3444-B6F4-E4864C6DD270}"/>
                </a:ext>
              </a:extLst>
            </p:cNvPr>
            <p:cNvSpPr/>
            <p:nvPr/>
          </p:nvSpPr>
          <p:spPr>
            <a:xfrm>
              <a:off x="2443870" y="1307520"/>
              <a:ext cx="7340471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3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대부분의 플랫폼들이 제공하는 방식과 우리 프로젝트의 </a:t>
              </a:r>
              <a:r>
                <a:rPr kumimoji="1" lang="ko-KR" altLang="en-US" sz="2500" b="1" u="sng" dirty="0">
                  <a:solidFill>
                    <a:srgbClr val="FF0000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공통점</a:t>
              </a:r>
              <a:endParaRPr kumimoji="1" lang="ko-Kore-KR" altLang="en-US" sz="2500" b="1" u="sng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6E24AA6-0B65-B749-8C8E-586B56B4528B}"/>
                </a:ext>
              </a:extLst>
            </p:cNvPr>
            <p:cNvGrpSpPr/>
            <p:nvPr/>
          </p:nvGrpSpPr>
          <p:grpSpPr>
            <a:xfrm>
              <a:off x="2523677" y="1789092"/>
              <a:ext cx="7198128" cy="1848839"/>
              <a:chOff x="2961698" y="2692675"/>
              <a:chExt cx="7198128" cy="1848839"/>
            </a:xfrm>
          </p:grpSpPr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588D8FFB-E52C-1547-B691-5B9731C812A9}"/>
                  </a:ext>
                </a:extLst>
              </p:cNvPr>
              <p:cNvSpPr/>
              <p:nvPr/>
            </p:nvSpPr>
            <p:spPr>
              <a:xfrm>
                <a:off x="2961698" y="2692675"/>
                <a:ext cx="7135592" cy="1848839"/>
              </a:xfrm>
              <a:prstGeom prst="roundRect">
                <a:avLst/>
              </a:prstGeom>
              <a:solidFill>
                <a:srgbClr val="FEF5F0"/>
              </a:solidFill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88900" dir="8100000" algn="tr" rotWithShape="0">
                  <a:srgbClr val="622706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735616-FD18-4345-BFD7-D60EBE2AFE2A}"/>
                  </a:ext>
                </a:extLst>
              </p:cNvPr>
              <p:cNvSpPr txBox="1"/>
              <p:nvPr/>
            </p:nvSpPr>
            <p:spPr>
              <a:xfrm>
                <a:off x="3032196" y="3232373"/>
                <a:ext cx="71276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학습용</a:t>
                </a:r>
                <a:r>
                  <a:rPr kumimoji="1" lang="en-US" altLang="ko-Kore-KR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/</a:t>
                </a:r>
                <a:r>
                  <a:rPr kumimoji="1" lang="ko-KR" altLang="en-US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분석용 이미지 취득 </a:t>
                </a:r>
                <a:r>
                  <a:rPr kumimoji="1" lang="en-US" altLang="ko-KR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</a:t>
                </a:r>
                <a:r>
                  <a:rPr kumimoji="1" lang="ko-KR" altLang="en-US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 프로그램을 이용한 이미지 </a:t>
                </a:r>
                <a:r>
                  <a:rPr kumimoji="1" lang="ko-KR" altLang="en-US" sz="2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라벨링</a:t>
                </a:r>
                <a:r>
                  <a:rPr kumimoji="1" lang="ko-KR" altLang="en-US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</a:t>
                </a:r>
                <a:r>
                  <a:rPr kumimoji="1" lang="ko-KR" altLang="en-US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 분석용 영상 데이터 취득 </a:t>
                </a:r>
                <a:r>
                  <a:rPr kumimoji="1" lang="en-US" altLang="ko-KR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</a:t>
                </a:r>
                <a:r>
                  <a:rPr kumimoji="1" lang="ko-KR" altLang="en-US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AI </a:t>
                </a:r>
                <a:r>
                  <a:rPr kumimoji="1" lang="ko-KR" altLang="en-US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분석 및 탐지</a:t>
                </a:r>
                <a:r>
                  <a:rPr kumimoji="1" lang="en-US" altLang="ko-KR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  </a:t>
                </a:r>
                <a:r>
                  <a:rPr kumimoji="1" lang="ko-KR" altLang="en-US" sz="2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sym typeface="Wingdings" pitchFamily="2" charset="2"/>
                  </a:rPr>
                  <a:t>결과 제공 </a:t>
                </a:r>
                <a:endParaRPr kumimoji="1" lang="ko-Kore-KR" altLang="en-US" sz="2200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9E5F88-BB40-D949-B95C-3594D1A2C409}"/>
              </a:ext>
            </a:extLst>
          </p:cNvPr>
          <p:cNvGrpSpPr/>
          <p:nvPr/>
        </p:nvGrpSpPr>
        <p:grpSpPr>
          <a:xfrm>
            <a:off x="2528204" y="3735063"/>
            <a:ext cx="7135592" cy="2291405"/>
            <a:chOff x="2528204" y="3735063"/>
            <a:chExt cx="7135592" cy="22914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7FA197-57E4-DB40-BE97-76CB5B737300}"/>
                </a:ext>
              </a:extLst>
            </p:cNvPr>
            <p:cNvSpPr txBox="1"/>
            <p:nvPr/>
          </p:nvSpPr>
          <p:spPr>
            <a:xfrm>
              <a:off x="5548109" y="3735063"/>
              <a:ext cx="108672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500" b="1" u="sng" dirty="0">
                  <a:solidFill>
                    <a:srgbClr val="0432FF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차이점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C9D33A-4799-1D49-8DF7-505824481FF5}"/>
                </a:ext>
              </a:extLst>
            </p:cNvPr>
            <p:cNvGrpSpPr/>
            <p:nvPr/>
          </p:nvGrpSpPr>
          <p:grpSpPr>
            <a:xfrm>
              <a:off x="2528204" y="4177629"/>
              <a:ext cx="7135592" cy="1848839"/>
              <a:chOff x="2852924" y="4442690"/>
              <a:chExt cx="7135592" cy="1848839"/>
            </a:xfrm>
          </p:grpSpPr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C19448D6-4DED-D142-82C5-67DDF3AD4B0A}"/>
                  </a:ext>
                </a:extLst>
              </p:cNvPr>
              <p:cNvSpPr/>
              <p:nvPr/>
            </p:nvSpPr>
            <p:spPr>
              <a:xfrm>
                <a:off x="2852924" y="4442690"/>
                <a:ext cx="7135592" cy="1848839"/>
              </a:xfrm>
              <a:prstGeom prst="roundRect">
                <a:avLst/>
              </a:prstGeom>
              <a:solidFill>
                <a:srgbClr val="FEF5F0"/>
              </a:solidFill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88900" dir="8100000" algn="tr" rotWithShape="0">
                  <a:srgbClr val="622706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A96AAD-58A2-9042-928F-0E553E5B1853}"/>
                  </a:ext>
                </a:extLst>
              </p:cNvPr>
              <p:cNvSpPr txBox="1"/>
              <p:nvPr/>
            </p:nvSpPr>
            <p:spPr>
              <a:xfrm>
                <a:off x="3884665" y="4825719"/>
                <a:ext cx="5196089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23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탐지하고</a:t>
                </a:r>
                <a:r>
                  <a:rPr kumimoji="1" lang="ko-KR" altLang="en-US" sz="23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자 하는 객체의 도메인에 따라 </a:t>
                </a:r>
                <a:endParaRPr kumimoji="1" lang="en-US" altLang="ko-KR" sz="2300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  <a:p>
                <a:r>
                  <a:rPr kumimoji="1" lang="ko-KR" altLang="en-US" sz="23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다양한 추가 영상 처리 기법을 적용하거나 </a:t>
                </a:r>
                <a:endParaRPr kumimoji="1" lang="en-US" altLang="ko-KR" sz="2300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  <a:p>
                <a:r>
                  <a:rPr kumimoji="1" lang="ko-KR" altLang="en-US" sz="23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사용자 맞춤 분석 결과를 제공 </a:t>
                </a:r>
                <a:endParaRPr kumimoji="1" lang="ko-Kore-KR" altLang="en-US" sz="2300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975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차별화 아이디어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CD9FBF-9FB7-FD41-B76D-61B2242A3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23" y="1497814"/>
            <a:ext cx="804106" cy="804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2A6812-CD06-CE41-A99C-2C3FF64F616B}"/>
              </a:ext>
            </a:extLst>
          </p:cNvPr>
          <p:cNvSpPr txBox="1"/>
          <p:nvPr/>
        </p:nvSpPr>
        <p:spPr>
          <a:xfrm>
            <a:off x="2379785" y="1497814"/>
            <a:ext cx="8112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결과물로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출력하는 학습 이미지 데이터 셋에 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augmentation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option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선택할 수 있도록 하자</a:t>
            </a:r>
            <a:endParaRPr kumimoji="1" lang="ko-Kore-KR" altLang="en-US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1DB640-4463-3A46-9519-C38F3DB5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23" y="2665005"/>
            <a:ext cx="806400" cy="80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6A2920-50B0-9A4A-8FB2-816F7B89A464}"/>
              </a:ext>
            </a:extLst>
          </p:cNvPr>
          <p:cNvSpPr txBox="1"/>
          <p:nvPr/>
        </p:nvSpPr>
        <p:spPr>
          <a:xfrm>
            <a:off x="2379785" y="2939652"/>
            <a:ext cx="82530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사용자가 분석하기를 원하는 영상을 직접 추가할 수 있도록 하자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73C7DF67-845F-424E-AFAD-EC40A2927974}"/>
              </a:ext>
            </a:extLst>
          </p:cNvPr>
          <p:cNvSpPr/>
          <p:nvPr/>
        </p:nvSpPr>
        <p:spPr>
          <a:xfrm>
            <a:off x="1758462" y="5150023"/>
            <a:ext cx="650374" cy="477054"/>
          </a:xfrm>
          <a:prstGeom prst="rightArrow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145B4-E445-924D-BBDF-7B4C620705C5}"/>
              </a:ext>
            </a:extLst>
          </p:cNvPr>
          <p:cNvSpPr txBox="1"/>
          <p:nvPr/>
        </p:nvSpPr>
        <p:spPr>
          <a:xfrm>
            <a:off x="2971161" y="5122585"/>
            <a:ext cx="72355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시간반응성</a:t>
            </a:r>
            <a:r>
              <a:rPr kumimoji="1"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첨부할 용량의 크기에 대한 제한 조건이 필요</a:t>
            </a:r>
            <a:endParaRPr kumimoji="1" lang="ko-Kore-KR" altLang="en-US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더하기 11">
            <a:extLst>
              <a:ext uri="{FF2B5EF4-FFF2-40B4-BE49-F238E27FC236}">
                <a16:creationId xmlns:a16="http://schemas.microsoft.com/office/drawing/2014/main" id="{81FFF771-8D5D-1F42-841A-952093258771}"/>
              </a:ext>
            </a:extLst>
          </p:cNvPr>
          <p:cNvSpPr/>
          <p:nvPr/>
        </p:nvSpPr>
        <p:spPr>
          <a:xfrm>
            <a:off x="1451793" y="4118135"/>
            <a:ext cx="650374" cy="615636"/>
          </a:xfrm>
          <a:prstGeom prst="mathPlus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6BA83-9D83-8D46-916F-84C66137205D}"/>
              </a:ext>
            </a:extLst>
          </p:cNvPr>
          <p:cNvSpPr txBox="1"/>
          <p:nvPr/>
        </p:nvSpPr>
        <p:spPr>
          <a:xfrm>
            <a:off x="2328769" y="4150861"/>
            <a:ext cx="8520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입력에 따라 학습 모델에 구축되지 않은 새로운 객체 탐지</a:t>
            </a:r>
            <a:endParaRPr kumimoji="1" lang="ko-Kore-KR" altLang="en-US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38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0DDE5A1-F550-A746-B8A7-0FF3FFE0B62E}"/>
              </a:ext>
            </a:extLst>
          </p:cNvPr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성능 수준 명시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80CD5-D540-4047-BC1B-9D425C75F6FB}"/>
              </a:ext>
            </a:extLst>
          </p:cNvPr>
          <p:cNvSpPr txBox="1"/>
          <p:nvPr/>
        </p:nvSpPr>
        <p:spPr>
          <a:xfrm>
            <a:off x="2965241" y="1522162"/>
            <a:ext cx="62977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프로젝트에 사용할 </a:t>
            </a:r>
            <a:r>
              <a:rPr kumimoji="1" lang="en-US" altLang="ko-KR" sz="3000" b="1" u="sng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YOLO </a:t>
            </a:r>
            <a:r>
              <a:rPr kumimoji="1" lang="ko-KR" altLang="en-US" sz="3000" b="1" u="sng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버전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과 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학습을 위한 </a:t>
            </a:r>
            <a:r>
              <a:rPr kumimoji="1"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H/W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kumimoji="1" lang="en-US" altLang="ko-KR" sz="3000" b="1" u="sng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CPU, GPU </a:t>
            </a:r>
            <a:r>
              <a:rPr kumimoji="1" lang="ko-KR" altLang="en-US" sz="3000" b="1" u="sng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성능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 관건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  <a:sym typeface="Wingdings" pitchFamily="2" charset="2"/>
            </a:endParaRPr>
          </a:p>
          <a:p>
            <a:pPr algn="ctr"/>
            <a:r>
              <a:rPr kumimoji="1"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 현재로서 성능을 높일 수 있는 방법은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  <a:sym typeface="Wingdings" pitchFamily="2" charset="2"/>
            </a:endParaRPr>
          </a:p>
          <a:p>
            <a:pPr algn="ctr"/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우수한 성능의 </a:t>
            </a:r>
            <a:r>
              <a:rPr kumimoji="1"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YOLO 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모델 버전을 선택하는 것 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  <a:sym typeface="Wingdings" pitchFamily="2" charset="2"/>
            </a:endParaRPr>
          </a:p>
          <a:p>
            <a:pPr algn="ctr"/>
            <a:endParaRPr kumimoji="1" lang="en-US" altLang="ko-Kore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97F240-0349-CF4D-AD99-AB46243561AD}"/>
              </a:ext>
            </a:extLst>
          </p:cNvPr>
          <p:cNvSpPr/>
          <p:nvPr/>
        </p:nvSpPr>
        <p:spPr>
          <a:xfrm>
            <a:off x="3517573" y="4076707"/>
            <a:ext cx="519306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사용할 </a:t>
            </a:r>
            <a:r>
              <a:rPr kumimoji="1"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 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선정 기준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객체 탐지의 </a:t>
            </a:r>
            <a:r>
              <a:rPr kumimoji="1" lang="ko-KR" altLang="en-US" sz="2500" b="1" dirty="0">
                <a:solidFill>
                  <a:srgbClr val="0432FF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정확성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과 </a:t>
            </a:r>
            <a:r>
              <a:rPr kumimoji="1" lang="ko-KR" altLang="en-US" sz="2500" b="1" dirty="0">
                <a:solidFill>
                  <a:srgbClr val="0432FF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속도</a:t>
            </a:r>
            <a:endParaRPr kumimoji="1" lang="en-US" altLang="ko-KR" sz="2500" b="1" dirty="0">
              <a:solidFill>
                <a:srgbClr val="0432FF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참고 가능한 </a:t>
            </a:r>
            <a:r>
              <a:rPr kumimoji="1" lang="ko-KR" altLang="en-US" sz="2500" b="1" dirty="0">
                <a:solidFill>
                  <a:srgbClr val="0432FF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레퍼런스 수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초점을 두고 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다양한 </a:t>
            </a:r>
            <a:r>
              <a:rPr kumimoji="1" lang="en-US" altLang="ko-Kore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 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버전에 대한 고민 </a:t>
            </a:r>
            <a:endParaRPr kumimoji="1" lang="ko-Kore-KR" altLang="en-US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1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성능 수준 명시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F814B4-B140-0C4E-BD5A-B6755CDF42A9}"/>
              </a:ext>
            </a:extLst>
          </p:cNvPr>
          <p:cNvGrpSpPr/>
          <p:nvPr/>
        </p:nvGrpSpPr>
        <p:grpSpPr>
          <a:xfrm>
            <a:off x="1416959" y="1094781"/>
            <a:ext cx="4876800" cy="3259247"/>
            <a:chOff x="6681064" y="2186681"/>
            <a:chExt cx="4876800" cy="3259247"/>
          </a:xfrm>
        </p:grpSpPr>
        <p:pic>
          <p:nvPicPr>
            <p:cNvPr id="11" name="Picture 2" descr="page1image54433888">
              <a:extLst>
                <a:ext uri="{FF2B5EF4-FFF2-40B4-BE49-F238E27FC236}">
                  <a16:creationId xmlns:a16="http://schemas.microsoft.com/office/drawing/2014/main" id="{A09E5970-170A-404A-AAEB-BFCC0EB9A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064" y="2186681"/>
              <a:ext cx="3533767" cy="2800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0C6860A-7DD9-8F48-A35E-B6D910827571}"/>
                </a:ext>
              </a:extLst>
            </p:cNvPr>
            <p:cNvSpPr/>
            <p:nvPr/>
          </p:nvSpPr>
          <p:spPr>
            <a:xfrm>
              <a:off x="6681064" y="4984263"/>
              <a:ext cx="487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ko-Kore-KR" sz="1200" dirty="0">
                  <a:solidFill>
                    <a:srgbClr val="000000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YOLOv4: Optimal Speed and Accuracy of Object Detection</a:t>
              </a:r>
            </a:p>
            <a:p>
              <a:r>
                <a:rPr lang="en" altLang="ko-Kore-KR" sz="1200" dirty="0">
                  <a:solidFill>
                    <a:srgbClr val="000000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Alexey </a:t>
              </a:r>
              <a:r>
                <a:rPr lang="en" altLang="ko-Kore-KR" sz="1200" dirty="0" err="1">
                  <a:solidFill>
                    <a:srgbClr val="000000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Bochkovskiy</a:t>
              </a:r>
              <a:r>
                <a:rPr lang="en" altLang="ko-Kore-KR" sz="1200" dirty="0">
                  <a:solidFill>
                    <a:srgbClr val="000000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, </a:t>
              </a:r>
              <a:r>
                <a:rPr lang="en" altLang="ko-Kore-KR" sz="1200" dirty="0" err="1">
                  <a:solidFill>
                    <a:srgbClr val="000000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Chien</a:t>
              </a:r>
              <a:r>
                <a:rPr lang="en" altLang="ko-Kore-KR" sz="1200" dirty="0">
                  <a:solidFill>
                    <a:srgbClr val="000000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-Yao Wang, Hong-Yuan Mark Liao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422839-0EC2-A343-92F8-7EE761DB0742}"/>
              </a:ext>
            </a:extLst>
          </p:cNvPr>
          <p:cNvGrpSpPr/>
          <p:nvPr/>
        </p:nvGrpSpPr>
        <p:grpSpPr>
          <a:xfrm>
            <a:off x="5629577" y="1063917"/>
            <a:ext cx="5846796" cy="5345802"/>
            <a:chOff x="5523046" y="1114932"/>
            <a:chExt cx="6335485" cy="606877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556CDE-F034-D24B-8B54-382C0ADE6D93}"/>
                </a:ext>
              </a:extLst>
            </p:cNvPr>
            <p:cNvGrpSpPr/>
            <p:nvPr/>
          </p:nvGrpSpPr>
          <p:grpSpPr>
            <a:xfrm>
              <a:off x="5523046" y="1114932"/>
              <a:ext cx="6335485" cy="3451999"/>
              <a:chOff x="6096000" y="1362800"/>
              <a:chExt cx="6335485" cy="345199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B64D1F1-4EFA-5C49-BE3E-8FB98FB02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4106" y="1362800"/>
                <a:ext cx="4737100" cy="31750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411C9A-EA55-2941-92C0-3BA32B9BEE6C}"/>
                  </a:ext>
                </a:extLst>
              </p:cNvPr>
              <p:cNvSpPr txBox="1"/>
              <p:nvPr/>
            </p:nvSpPr>
            <p:spPr>
              <a:xfrm>
                <a:off x="6096000" y="4537800"/>
                <a:ext cx="6335485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Vehicle</a:t>
                </a:r>
                <a:r>
                  <a:rPr lang="ko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Detection</a:t>
                </a:r>
                <a:r>
                  <a:rPr lang="ko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from</a:t>
                </a:r>
                <a:r>
                  <a:rPr lang="ko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Aerial</a:t>
                </a:r>
                <a:r>
                  <a:rPr lang="ko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Images</a:t>
                </a:r>
                <a:r>
                  <a:rPr lang="ko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Using</a:t>
                </a:r>
                <a:r>
                  <a:rPr lang="ko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Deep</a:t>
                </a:r>
                <a:r>
                  <a:rPr lang="ko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Learning</a:t>
                </a:r>
                <a:r>
                  <a:rPr lang="ko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: </a:t>
                </a:r>
                <a:r>
                  <a:rPr lang="ko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A</a:t>
                </a:r>
                <a:r>
                  <a:rPr lang="ko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Comparative</a:t>
                </a:r>
                <a:r>
                  <a:rPr lang="ko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Study</a:t>
                </a:r>
                <a:endParaRPr lang="ko-KR" altLang="en-US" sz="1200" dirty="0">
                  <a:latin typeface="BM HANNA Air OTF" panose="020B0600000101010101" pitchFamily="34" charset="-127"/>
                  <a:ea typeface="BM HANNA Air OTF" panose="020B0600000101010101" pitchFamily="34" charset="-127"/>
                  <a:cs typeface="+mn-lt"/>
                </a:endParaRPr>
              </a:p>
            </p:txBody>
          </p:sp>
        </p:grpSp>
        <p:pic>
          <p:nvPicPr>
            <p:cNvPr id="1025" name="Picture 1" descr="page20image54238112">
              <a:extLst>
                <a:ext uri="{FF2B5EF4-FFF2-40B4-BE49-F238E27FC236}">
                  <a16:creationId xmlns:a16="http://schemas.microsoft.com/office/drawing/2014/main" id="{0BFFE3DA-2E88-D04E-BCDD-9D42870AC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52" y="4719911"/>
              <a:ext cx="5638800" cy="246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5681B5-986B-C54B-AAC1-744EBD57D7D3}"/>
              </a:ext>
            </a:extLst>
          </p:cNvPr>
          <p:cNvGrpSpPr/>
          <p:nvPr/>
        </p:nvGrpSpPr>
        <p:grpSpPr>
          <a:xfrm>
            <a:off x="1416959" y="3429000"/>
            <a:ext cx="7061199" cy="2994336"/>
            <a:chOff x="972954" y="2887645"/>
            <a:chExt cx="7061199" cy="299433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167CEC0-C494-DD4A-87B1-7E1C5EA6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612" y="2887645"/>
              <a:ext cx="3523109" cy="27173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C505AA-A106-7E40-9B7A-E1738C022028}"/>
                </a:ext>
              </a:extLst>
            </p:cNvPr>
            <p:cNvSpPr txBox="1"/>
            <p:nvPr/>
          </p:nvSpPr>
          <p:spPr>
            <a:xfrm>
              <a:off x="972954" y="5604982"/>
              <a:ext cx="706119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200" b="1" dirty="0">
                  <a:latin typeface="BM HANNA Air OTF" panose="020B0600000101010101" pitchFamily="34" charset="-127"/>
                  <a:ea typeface="BM HANNA Air OTF" panose="020B0600000101010101" pitchFamily="34" charset="-127"/>
                  <a:cs typeface="+mn-lt"/>
                </a:rPr>
                <a:t>Scaled-YOLOv4</a:t>
              </a:r>
              <a:r>
                <a:rPr lang="ko-KR" sz="1200" b="1" dirty="0">
                  <a:latin typeface="BM HANNA Air OTF" panose="020B0600000101010101" pitchFamily="34" charset="-127"/>
                  <a:ea typeface="BM HANNA Air OTF" panose="020B0600000101010101" pitchFamily="34" charset="-127"/>
                  <a:cs typeface="+mn-lt"/>
                </a:rPr>
                <a:t>: </a:t>
              </a:r>
              <a:r>
                <a:rPr lang="ko-KR" sz="1200" b="1" dirty="0" err="1">
                  <a:latin typeface="BM HANNA Air OTF" panose="020B0600000101010101" pitchFamily="34" charset="-127"/>
                  <a:ea typeface="BM HANNA Air OTF" panose="020B0600000101010101" pitchFamily="34" charset="-127"/>
                  <a:cs typeface="+mn-lt"/>
                </a:rPr>
                <a:t>Scaling</a:t>
              </a:r>
              <a:r>
                <a:rPr lang="ko-KR" sz="1200" b="1" dirty="0">
                  <a:latin typeface="BM HANNA Air OTF" panose="020B0600000101010101" pitchFamily="34" charset="-127"/>
                  <a:ea typeface="BM HANNA Air OTF" panose="020B0600000101010101" pitchFamily="34" charset="-127"/>
                  <a:cs typeface="+mn-lt"/>
                </a:rPr>
                <a:t> </a:t>
              </a:r>
              <a:r>
                <a:rPr lang="ko-KR" sz="1200" b="1" dirty="0" err="1">
                  <a:latin typeface="BM HANNA Air OTF" panose="020B0600000101010101" pitchFamily="34" charset="-127"/>
                  <a:ea typeface="BM HANNA Air OTF" panose="020B0600000101010101" pitchFamily="34" charset="-127"/>
                  <a:cs typeface="+mn-lt"/>
                </a:rPr>
                <a:t>Cross</a:t>
              </a:r>
              <a:r>
                <a:rPr lang="ko-KR" sz="1200" b="1" dirty="0">
                  <a:latin typeface="BM HANNA Air OTF" panose="020B0600000101010101" pitchFamily="34" charset="-127"/>
                  <a:ea typeface="BM HANNA Air OTF" panose="020B0600000101010101" pitchFamily="34" charset="-127"/>
                  <a:cs typeface="+mn-lt"/>
                </a:rPr>
                <a:t> </a:t>
              </a:r>
              <a:r>
                <a:rPr lang="ko-KR" sz="1200" b="1" dirty="0" err="1">
                  <a:latin typeface="BM HANNA Air OTF" panose="020B0600000101010101" pitchFamily="34" charset="-127"/>
                  <a:ea typeface="BM HANNA Air OTF" panose="020B0600000101010101" pitchFamily="34" charset="-127"/>
                  <a:cs typeface="+mn-lt"/>
                </a:rPr>
                <a:t>Stage</a:t>
              </a:r>
              <a:r>
                <a:rPr lang="ko-KR" sz="1200" b="1" dirty="0">
                  <a:latin typeface="BM HANNA Air OTF" panose="020B0600000101010101" pitchFamily="34" charset="-127"/>
                  <a:ea typeface="BM HANNA Air OTF" panose="020B0600000101010101" pitchFamily="34" charset="-127"/>
                  <a:cs typeface="+mn-lt"/>
                </a:rPr>
                <a:t> </a:t>
              </a:r>
              <a:r>
                <a:rPr lang="ko-KR" sz="1200" b="1" dirty="0" err="1">
                  <a:latin typeface="BM HANNA Air OTF" panose="020B0600000101010101" pitchFamily="34" charset="-127"/>
                  <a:ea typeface="BM HANNA Air OTF" panose="020B0600000101010101" pitchFamily="34" charset="-127"/>
                  <a:cs typeface="+mn-lt"/>
                </a:rPr>
                <a:t>Partial</a:t>
              </a:r>
              <a:r>
                <a:rPr lang="ko-KR" sz="1200" b="1" dirty="0">
                  <a:latin typeface="BM HANNA Air OTF" panose="020B0600000101010101" pitchFamily="34" charset="-127"/>
                  <a:ea typeface="BM HANNA Air OTF" panose="020B0600000101010101" pitchFamily="34" charset="-127"/>
                  <a:cs typeface="+mn-lt"/>
                </a:rPr>
                <a:t> Network</a:t>
              </a:r>
              <a:endParaRPr lang="ko-KR" sz="12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6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성능 수준 명시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DCE156-B366-774D-8C17-C38889F5254E}"/>
              </a:ext>
            </a:extLst>
          </p:cNvPr>
          <p:cNvGrpSpPr/>
          <p:nvPr/>
        </p:nvGrpSpPr>
        <p:grpSpPr>
          <a:xfrm>
            <a:off x="2036305" y="1151891"/>
            <a:ext cx="8244518" cy="2555137"/>
            <a:chOff x="1628532" y="1151891"/>
            <a:chExt cx="8244518" cy="255513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EA3D30F-684A-EC47-B79A-B6907F7B11E5}"/>
                </a:ext>
              </a:extLst>
            </p:cNvPr>
            <p:cNvGrpSpPr/>
            <p:nvPr/>
          </p:nvGrpSpPr>
          <p:grpSpPr>
            <a:xfrm>
              <a:off x="1628532" y="1151891"/>
              <a:ext cx="8244518" cy="2555137"/>
              <a:chOff x="1628531" y="1335365"/>
              <a:chExt cx="9248869" cy="267845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58D6902-BDA1-B14A-80B7-5B2137BC2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25079" y="1335365"/>
                <a:ext cx="8915400" cy="2451100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B2CC71E-F7F4-2B46-939F-C59AB70A06D0}"/>
                  </a:ext>
                </a:extLst>
              </p:cNvPr>
              <p:cNvSpPr/>
              <p:nvPr/>
            </p:nvSpPr>
            <p:spPr>
              <a:xfrm>
                <a:off x="1628531" y="3736818"/>
                <a:ext cx="924886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A</a:t>
                </a:r>
                <a:r>
                  <a:rPr lang="ko-KR" altLang="ko-Kore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altLang="ko-Kore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Real</a:t>
                </a:r>
                <a:r>
                  <a:rPr lang="ko-KR" altLang="ko-Kore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-Time Apple </a:t>
                </a:r>
                <a:r>
                  <a:rPr lang="ko-KR" altLang="ko-Kore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Targets</a:t>
                </a:r>
                <a:r>
                  <a:rPr lang="ko-KR" altLang="ko-Kore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altLang="ko-Kore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Detection</a:t>
                </a:r>
                <a:r>
                  <a:rPr lang="ko-KR" altLang="ko-Kore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altLang="ko-Kore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Method</a:t>
                </a:r>
                <a:r>
                  <a:rPr lang="ko-KR" altLang="ko-Kore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altLang="ko-Kore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for</a:t>
                </a:r>
                <a:r>
                  <a:rPr lang="ko-KR" altLang="ko-Kore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altLang="ko-Kore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Picking</a:t>
                </a:r>
                <a:r>
                  <a:rPr lang="ko-KR" altLang="ko-Kore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altLang="ko-Kore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Robot</a:t>
                </a:r>
                <a:r>
                  <a:rPr lang="ko-KR" altLang="ko-Kore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altLang="ko-Kore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Based</a:t>
                </a:r>
                <a:r>
                  <a:rPr lang="ko-KR" altLang="ko-Kore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altLang="ko-Kore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on</a:t>
                </a:r>
                <a:r>
                  <a:rPr lang="ko-KR" altLang="ko-Kore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</a:t>
                </a:r>
                <a:r>
                  <a:rPr lang="ko-KR" altLang="ko-Kore-KR" sz="12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Improved</a:t>
                </a:r>
                <a:r>
                  <a:rPr lang="ko-KR" altLang="ko-Kore-KR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 YOLOv5</a:t>
                </a:r>
                <a:r>
                  <a:rPr lang="ko-KR" altLang="en-US" sz="1200" b="1" dirty="0">
                    <a:latin typeface="BM HANNA Air OTF" panose="020B0600000101010101" pitchFamily="34" charset="-127"/>
                    <a:ea typeface="BM HANNA Air OTF" panose="020B0600000101010101" pitchFamily="34" charset="-127"/>
                    <a:cs typeface="+mn-lt"/>
                  </a:rPr>
                  <a:t> </a:t>
                </a:r>
                <a:endParaRPr lang="ko-Kore-KR" altLang="en-US" sz="1200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FCDCAA-D316-AA4E-81C9-A02DB40ACB49}"/>
                </a:ext>
              </a:extLst>
            </p:cNvPr>
            <p:cNvSpPr/>
            <p:nvPr/>
          </p:nvSpPr>
          <p:spPr>
            <a:xfrm>
              <a:off x="4361935" y="2129164"/>
              <a:ext cx="531341" cy="7784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8B5DE7-5816-5940-B4C1-C6352D04726C}"/>
              </a:ext>
            </a:extLst>
          </p:cNvPr>
          <p:cNvGrpSpPr/>
          <p:nvPr/>
        </p:nvGrpSpPr>
        <p:grpSpPr>
          <a:xfrm>
            <a:off x="3719341" y="3402905"/>
            <a:ext cx="4789530" cy="3178963"/>
            <a:chOff x="2104263" y="3225897"/>
            <a:chExt cx="4789530" cy="317896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EB709C-FB56-F144-AA68-C22911E7AA5F}"/>
                </a:ext>
              </a:extLst>
            </p:cNvPr>
            <p:cNvSpPr/>
            <p:nvPr/>
          </p:nvSpPr>
          <p:spPr>
            <a:xfrm>
              <a:off x="2104263" y="6127861"/>
              <a:ext cx="29931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ko-Kore-KR" sz="12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PP-YOLOv2: A Practical Object Detector</a:t>
              </a:r>
              <a:endParaRPr lang="ko-Kore-KR" altLang="en-US" sz="12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45241E-2614-EE42-AAEA-EC6CAF01C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2369" y="3225897"/>
              <a:ext cx="4771424" cy="2901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8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4DD9AEBA-6306-F24F-A9AD-26F5603B85A5}"/>
              </a:ext>
            </a:extLst>
          </p:cNvPr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5400" kern="0" dirty="0">
              <a:solidFill>
                <a:prstClr val="white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 flipV="1">
            <a:off x="1320800" y="3629536"/>
            <a:ext cx="969655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15056CF-1C61-3441-9F9A-BFDE1A436859}"/>
              </a:ext>
            </a:extLst>
          </p:cNvPr>
          <p:cNvSpPr/>
          <p:nvPr/>
        </p:nvSpPr>
        <p:spPr>
          <a:xfrm>
            <a:off x="3529126" y="2647529"/>
            <a:ext cx="122370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진행 사항</a:t>
            </a:r>
            <a:endParaRPr lang="ko-KR" altLang="en-US" sz="105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C3C500E-791C-1C46-8042-B81835CD0BC4}"/>
              </a:ext>
            </a:extLst>
          </p:cNvPr>
          <p:cNvSpPr/>
          <p:nvPr/>
        </p:nvSpPr>
        <p:spPr>
          <a:xfrm>
            <a:off x="7287573" y="2647752"/>
            <a:ext cx="122370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차후 계획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83F68F-2C41-EE4A-A7DF-D29CD2DE8E05}"/>
              </a:ext>
            </a:extLst>
          </p:cNvPr>
          <p:cNvGrpSpPr/>
          <p:nvPr/>
        </p:nvGrpSpPr>
        <p:grpSpPr>
          <a:xfrm>
            <a:off x="7326885" y="3155863"/>
            <a:ext cx="955040" cy="947346"/>
            <a:chOff x="7229664" y="3165603"/>
            <a:chExt cx="955040" cy="947346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993A17F6-A776-C545-880B-D89F1E86245C}"/>
                </a:ext>
              </a:extLst>
            </p:cNvPr>
            <p:cNvGrpSpPr/>
            <p:nvPr/>
          </p:nvGrpSpPr>
          <p:grpSpPr>
            <a:xfrm>
              <a:off x="7229664" y="3165603"/>
              <a:ext cx="955040" cy="947346"/>
              <a:chOff x="1290883" y="1981384"/>
              <a:chExt cx="834663" cy="834663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2E40B1E2-88D5-6545-BDFA-C819AEF14AAB}"/>
                  </a:ext>
                </a:extLst>
              </p:cNvPr>
              <p:cNvSpPr/>
              <p:nvPr/>
            </p:nvSpPr>
            <p:spPr>
              <a:xfrm>
                <a:off x="1290883" y="1981384"/>
                <a:ext cx="834663" cy="834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4" name="Group 19">
                <a:extLst>
                  <a:ext uri="{FF2B5EF4-FFF2-40B4-BE49-F238E27FC236}">
                    <a16:creationId xmlns:a16="http://schemas.microsoft.com/office/drawing/2014/main" id="{8097CD56-12AF-FA46-92C8-F838884BB55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468545" y="2161265"/>
                <a:ext cx="390672" cy="440653"/>
                <a:chOff x="2377" y="2856"/>
                <a:chExt cx="1532" cy="1728"/>
              </a:xfrm>
            </p:grpSpPr>
            <p:sp>
              <p:nvSpPr>
                <p:cNvPr id="115" name="Freeform 23">
                  <a:extLst>
                    <a:ext uri="{FF2B5EF4-FFF2-40B4-BE49-F238E27FC236}">
                      <a16:creationId xmlns:a16="http://schemas.microsoft.com/office/drawing/2014/main" id="{9EA87DB7-EE9E-DE46-AE67-16793BB8A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3696"/>
                  <a:ext cx="253" cy="287"/>
                </a:xfrm>
                <a:custGeom>
                  <a:avLst/>
                  <a:gdLst>
                    <a:gd name="T0" fmla="*/ 0 w 1265"/>
                    <a:gd name="T1" fmla="*/ 368 h 1435"/>
                    <a:gd name="T2" fmla="*/ 719 w 1265"/>
                    <a:gd name="T3" fmla="*/ 0 h 1435"/>
                    <a:gd name="T4" fmla="*/ 1265 w 1265"/>
                    <a:gd name="T5" fmla="*/ 1067 h 1435"/>
                    <a:gd name="T6" fmla="*/ 545 w 1265"/>
                    <a:gd name="T7" fmla="*/ 1435 h 1435"/>
                    <a:gd name="T8" fmla="*/ 0 w 1265"/>
                    <a:gd name="T9" fmla="*/ 368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5" h="1435">
                      <a:moveTo>
                        <a:pt x="0" y="368"/>
                      </a:moveTo>
                      <a:lnTo>
                        <a:pt x="719" y="0"/>
                      </a:lnTo>
                      <a:lnTo>
                        <a:pt x="1265" y="1067"/>
                      </a:lnTo>
                      <a:lnTo>
                        <a:pt x="545" y="1435"/>
                      </a:lnTo>
                      <a:lnTo>
                        <a:pt x="0" y="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" name="Freeform 24">
                  <a:extLst>
                    <a:ext uri="{FF2B5EF4-FFF2-40B4-BE49-F238E27FC236}">
                      <a16:creationId xmlns:a16="http://schemas.microsoft.com/office/drawing/2014/main" id="{5C9D7797-B680-EB44-BE78-CF7B947FC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" y="2856"/>
                  <a:ext cx="1018" cy="1019"/>
                </a:xfrm>
                <a:custGeom>
                  <a:avLst/>
                  <a:gdLst>
                    <a:gd name="T0" fmla="*/ 1330 w 5091"/>
                    <a:gd name="T1" fmla="*/ 310 h 5097"/>
                    <a:gd name="T2" fmla="*/ 1005 w 5091"/>
                    <a:gd name="T3" fmla="*/ 520 h 5097"/>
                    <a:gd name="T4" fmla="*/ 722 w 5091"/>
                    <a:gd name="T5" fmla="*/ 771 h 5097"/>
                    <a:gd name="T6" fmla="*/ 483 w 5091"/>
                    <a:gd name="T7" fmla="*/ 1056 h 5097"/>
                    <a:gd name="T8" fmla="*/ 290 w 5091"/>
                    <a:gd name="T9" fmla="*/ 1370 h 5097"/>
                    <a:gd name="T10" fmla="*/ 144 w 5091"/>
                    <a:gd name="T11" fmla="*/ 1706 h 5097"/>
                    <a:gd name="T12" fmla="*/ 48 w 5091"/>
                    <a:gd name="T13" fmla="*/ 2060 h 5097"/>
                    <a:gd name="T14" fmla="*/ 3 w 5091"/>
                    <a:gd name="T15" fmla="*/ 2425 h 5097"/>
                    <a:gd name="T16" fmla="*/ 12 w 5091"/>
                    <a:gd name="T17" fmla="*/ 2796 h 5097"/>
                    <a:gd name="T18" fmla="*/ 73 w 5091"/>
                    <a:gd name="T19" fmla="*/ 3166 h 5097"/>
                    <a:gd name="T20" fmla="*/ 193 w 5091"/>
                    <a:gd name="T21" fmla="*/ 3531 h 5097"/>
                    <a:gd name="T22" fmla="*/ 273 w 5091"/>
                    <a:gd name="T23" fmla="*/ 3708 h 5097"/>
                    <a:gd name="T24" fmla="*/ 439 w 5091"/>
                    <a:gd name="T25" fmla="*/ 3989 h 5097"/>
                    <a:gd name="T26" fmla="*/ 677 w 5091"/>
                    <a:gd name="T27" fmla="*/ 4285 h 5097"/>
                    <a:gd name="T28" fmla="*/ 952 w 5091"/>
                    <a:gd name="T29" fmla="*/ 4540 h 5097"/>
                    <a:gd name="T30" fmla="*/ 1256 w 5091"/>
                    <a:gd name="T31" fmla="*/ 4749 h 5097"/>
                    <a:gd name="T32" fmla="*/ 1585 w 5091"/>
                    <a:gd name="T33" fmla="*/ 4910 h 5097"/>
                    <a:gd name="T34" fmla="*/ 1935 w 5091"/>
                    <a:gd name="T35" fmla="*/ 5023 h 5097"/>
                    <a:gd name="T36" fmla="*/ 2296 w 5091"/>
                    <a:gd name="T37" fmla="*/ 5084 h 5097"/>
                    <a:gd name="T38" fmla="*/ 2666 w 5091"/>
                    <a:gd name="T39" fmla="*/ 5095 h 5097"/>
                    <a:gd name="T40" fmla="*/ 3038 w 5091"/>
                    <a:gd name="T41" fmla="*/ 5051 h 5097"/>
                    <a:gd name="T42" fmla="*/ 3405 w 5091"/>
                    <a:gd name="T43" fmla="*/ 4950 h 5097"/>
                    <a:gd name="T44" fmla="*/ 3703 w 5091"/>
                    <a:gd name="T45" fmla="*/ 4824 h 5097"/>
                    <a:gd name="T46" fmla="*/ 3874 w 5091"/>
                    <a:gd name="T47" fmla="*/ 4728 h 5097"/>
                    <a:gd name="T48" fmla="*/ 4186 w 5091"/>
                    <a:gd name="T49" fmla="*/ 4504 h 5097"/>
                    <a:gd name="T50" fmla="*/ 4454 w 5091"/>
                    <a:gd name="T51" fmla="*/ 4242 h 5097"/>
                    <a:gd name="T52" fmla="*/ 4678 w 5091"/>
                    <a:gd name="T53" fmla="*/ 3946 h 5097"/>
                    <a:gd name="T54" fmla="*/ 4856 w 5091"/>
                    <a:gd name="T55" fmla="*/ 3624 h 5097"/>
                    <a:gd name="T56" fmla="*/ 4985 w 5091"/>
                    <a:gd name="T57" fmla="*/ 3281 h 5097"/>
                    <a:gd name="T58" fmla="*/ 5064 w 5091"/>
                    <a:gd name="T59" fmla="*/ 2922 h 5097"/>
                    <a:gd name="T60" fmla="*/ 5091 w 5091"/>
                    <a:gd name="T61" fmla="*/ 2555 h 5097"/>
                    <a:gd name="T62" fmla="*/ 5066 w 5091"/>
                    <a:gd name="T63" fmla="*/ 2184 h 5097"/>
                    <a:gd name="T64" fmla="*/ 4985 w 5091"/>
                    <a:gd name="T65" fmla="*/ 1815 h 5097"/>
                    <a:gd name="T66" fmla="*/ 4848 w 5091"/>
                    <a:gd name="T67" fmla="*/ 1453 h 5097"/>
                    <a:gd name="T68" fmla="*/ 4787 w 5091"/>
                    <a:gd name="T69" fmla="*/ 1336 h 5097"/>
                    <a:gd name="T70" fmla="*/ 4574 w 5091"/>
                    <a:gd name="T71" fmla="*/ 1010 h 5097"/>
                    <a:gd name="T72" fmla="*/ 4321 w 5091"/>
                    <a:gd name="T73" fmla="*/ 727 h 5097"/>
                    <a:gd name="T74" fmla="*/ 4033 w 5091"/>
                    <a:gd name="T75" fmla="*/ 486 h 5097"/>
                    <a:gd name="T76" fmla="*/ 3718 w 5091"/>
                    <a:gd name="T77" fmla="*/ 292 h 5097"/>
                    <a:gd name="T78" fmla="*/ 3381 w 5091"/>
                    <a:gd name="T79" fmla="*/ 145 h 5097"/>
                    <a:gd name="T80" fmla="*/ 3027 w 5091"/>
                    <a:gd name="T81" fmla="*/ 48 h 5097"/>
                    <a:gd name="T82" fmla="*/ 2663 w 5091"/>
                    <a:gd name="T83" fmla="*/ 3 h 5097"/>
                    <a:gd name="T84" fmla="*/ 2294 w 5091"/>
                    <a:gd name="T85" fmla="*/ 12 h 5097"/>
                    <a:gd name="T86" fmla="*/ 1926 w 5091"/>
                    <a:gd name="T87" fmla="*/ 75 h 5097"/>
                    <a:gd name="T88" fmla="*/ 1565 w 5091"/>
                    <a:gd name="T89" fmla="*/ 197 h 5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091" h="5097">
                      <a:moveTo>
                        <a:pt x="1389" y="279"/>
                      </a:moveTo>
                      <a:lnTo>
                        <a:pt x="1389" y="279"/>
                      </a:lnTo>
                      <a:lnTo>
                        <a:pt x="1330" y="310"/>
                      </a:lnTo>
                      <a:lnTo>
                        <a:pt x="1217" y="375"/>
                      </a:lnTo>
                      <a:lnTo>
                        <a:pt x="1109" y="445"/>
                      </a:lnTo>
                      <a:lnTo>
                        <a:pt x="1005" y="520"/>
                      </a:lnTo>
                      <a:lnTo>
                        <a:pt x="906" y="599"/>
                      </a:lnTo>
                      <a:lnTo>
                        <a:pt x="812" y="683"/>
                      </a:lnTo>
                      <a:lnTo>
                        <a:pt x="722" y="771"/>
                      </a:lnTo>
                      <a:lnTo>
                        <a:pt x="637" y="862"/>
                      </a:lnTo>
                      <a:lnTo>
                        <a:pt x="557" y="957"/>
                      </a:lnTo>
                      <a:lnTo>
                        <a:pt x="483" y="1056"/>
                      </a:lnTo>
                      <a:lnTo>
                        <a:pt x="413" y="1157"/>
                      </a:lnTo>
                      <a:lnTo>
                        <a:pt x="349" y="1262"/>
                      </a:lnTo>
                      <a:lnTo>
                        <a:pt x="290" y="1370"/>
                      </a:lnTo>
                      <a:lnTo>
                        <a:pt x="236" y="1479"/>
                      </a:lnTo>
                      <a:lnTo>
                        <a:pt x="187" y="1591"/>
                      </a:lnTo>
                      <a:lnTo>
                        <a:pt x="144" y="1706"/>
                      </a:lnTo>
                      <a:lnTo>
                        <a:pt x="107" y="1822"/>
                      </a:lnTo>
                      <a:lnTo>
                        <a:pt x="75" y="1940"/>
                      </a:lnTo>
                      <a:lnTo>
                        <a:pt x="48" y="2060"/>
                      </a:lnTo>
                      <a:lnTo>
                        <a:pt x="27" y="2181"/>
                      </a:lnTo>
                      <a:lnTo>
                        <a:pt x="13" y="2302"/>
                      </a:lnTo>
                      <a:lnTo>
                        <a:pt x="3" y="2425"/>
                      </a:lnTo>
                      <a:lnTo>
                        <a:pt x="0" y="2548"/>
                      </a:lnTo>
                      <a:lnTo>
                        <a:pt x="3" y="2671"/>
                      </a:lnTo>
                      <a:lnTo>
                        <a:pt x="12" y="2796"/>
                      </a:lnTo>
                      <a:lnTo>
                        <a:pt x="26" y="2919"/>
                      </a:lnTo>
                      <a:lnTo>
                        <a:pt x="47" y="3042"/>
                      </a:lnTo>
                      <a:lnTo>
                        <a:pt x="73" y="3166"/>
                      </a:lnTo>
                      <a:lnTo>
                        <a:pt x="107" y="3288"/>
                      </a:lnTo>
                      <a:lnTo>
                        <a:pt x="147" y="3410"/>
                      </a:lnTo>
                      <a:lnTo>
                        <a:pt x="193" y="3531"/>
                      </a:lnTo>
                      <a:lnTo>
                        <a:pt x="245" y="3650"/>
                      </a:lnTo>
                      <a:lnTo>
                        <a:pt x="273" y="3708"/>
                      </a:lnTo>
                      <a:lnTo>
                        <a:pt x="273" y="3708"/>
                      </a:lnTo>
                      <a:lnTo>
                        <a:pt x="303" y="3767"/>
                      </a:lnTo>
                      <a:lnTo>
                        <a:pt x="369" y="3880"/>
                      </a:lnTo>
                      <a:lnTo>
                        <a:pt x="439" y="3989"/>
                      </a:lnTo>
                      <a:lnTo>
                        <a:pt x="515" y="4092"/>
                      </a:lnTo>
                      <a:lnTo>
                        <a:pt x="593" y="4191"/>
                      </a:lnTo>
                      <a:lnTo>
                        <a:pt x="677" y="4285"/>
                      </a:lnTo>
                      <a:lnTo>
                        <a:pt x="765" y="4375"/>
                      </a:lnTo>
                      <a:lnTo>
                        <a:pt x="857" y="4460"/>
                      </a:lnTo>
                      <a:lnTo>
                        <a:pt x="952" y="4540"/>
                      </a:lnTo>
                      <a:lnTo>
                        <a:pt x="1050" y="4615"/>
                      </a:lnTo>
                      <a:lnTo>
                        <a:pt x="1151" y="4684"/>
                      </a:lnTo>
                      <a:lnTo>
                        <a:pt x="1256" y="4749"/>
                      </a:lnTo>
                      <a:lnTo>
                        <a:pt x="1364" y="4807"/>
                      </a:lnTo>
                      <a:lnTo>
                        <a:pt x="1473" y="4862"/>
                      </a:lnTo>
                      <a:lnTo>
                        <a:pt x="1585" y="4910"/>
                      </a:lnTo>
                      <a:lnTo>
                        <a:pt x="1700" y="4952"/>
                      </a:lnTo>
                      <a:lnTo>
                        <a:pt x="1816" y="4990"/>
                      </a:lnTo>
                      <a:lnTo>
                        <a:pt x="1935" y="5023"/>
                      </a:lnTo>
                      <a:lnTo>
                        <a:pt x="2054" y="5049"/>
                      </a:lnTo>
                      <a:lnTo>
                        <a:pt x="2175" y="5070"/>
                      </a:lnTo>
                      <a:lnTo>
                        <a:pt x="2296" y="5084"/>
                      </a:lnTo>
                      <a:lnTo>
                        <a:pt x="2419" y="5094"/>
                      </a:lnTo>
                      <a:lnTo>
                        <a:pt x="2542" y="5097"/>
                      </a:lnTo>
                      <a:lnTo>
                        <a:pt x="2666" y="5095"/>
                      </a:lnTo>
                      <a:lnTo>
                        <a:pt x="2790" y="5085"/>
                      </a:lnTo>
                      <a:lnTo>
                        <a:pt x="2913" y="5071"/>
                      </a:lnTo>
                      <a:lnTo>
                        <a:pt x="3038" y="5051"/>
                      </a:lnTo>
                      <a:lnTo>
                        <a:pt x="3160" y="5024"/>
                      </a:lnTo>
                      <a:lnTo>
                        <a:pt x="3283" y="4990"/>
                      </a:lnTo>
                      <a:lnTo>
                        <a:pt x="3405" y="4950"/>
                      </a:lnTo>
                      <a:lnTo>
                        <a:pt x="3525" y="4904"/>
                      </a:lnTo>
                      <a:lnTo>
                        <a:pt x="3644" y="4852"/>
                      </a:lnTo>
                      <a:lnTo>
                        <a:pt x="3703" y="4824"/>
                      </a:lnTo>
                      <a:lnTo>
                        <a:pt x="3703" y="4824"/>
                      </a:lnTo>
                      <a:lnTo>
                        <a:pt x="3761" y="4794"/>
                      </a:lnTo>
                      <a:lnTo>
                        <a:pt x="3874" y="4728"/>
                      </a:lnTo>
                      <a:lnTo>
                        <a:pt x="3983" y="4658"/>
                      </a:lnTo>
                      <a:lnTo>
                        <a:pt x="4087" y="4583"/>
                      </a:lnTo>
                      <a:lnTo>
                        <a:pt x="4186" y="4504"/>
                      </a:lnTo>
                      <a:lnTo>
                        <a:pt x="4281" y="4420"/>
                      </a:lnTo>
                      <a:lnTo>
                        <a:pt x="4370" y="4333"/>
                      </a:lnTo>
                      <a:lnTo>
                        <a:pt x="4454" y="4242"/>
                      </a:lnTo>
                      <a:lnTo>
                        <a:pt x="4534" y="4146"/>
                      </a:lnTo>
                      <a:lnTo>
                        <a:pt x="4609" y="4047"/>
                      </a:lnTo>
                      <a:lnTo>
                        <a:pt x="4678" y="3946"/>
                      </a:lnTo>
                      <a:lnTo>
                        <a:pt x="4743" y="3841"/>
                      </a:lnTo>
                      <a:lnTo>
                        <a:pt x="4802" y="3733"/>
                      </a:lnTo>
                      <a:lnTo>
                        <a:pt x="4856" y="3624"/>
                      </a:lnTo>
                      <a:lnTo>
                        <a:pt x="4904" y="3512"/>
                      </a:lnTo>
                      <a:lnTo>
                        <a:pt x="4947" y="3397"/>
                      </a:lnTo>
                      <a:lnTo>
                        <a:pt x="4985" y="3281"/>
                      </a:lnTo>
                      <a:lnTo>
                        <a:pt x="5017" y="3163"/>
                      </a:lnTo>
                      <a:lnTo>
                        <a:pt x="5043" y="3043"/>
                      </a:lnTo>
                      <a:lnTo>
                        <a:pt x="5064" y="2922"/>
                      </a:lnTo>
                      <a:lnTo>
                        <a:pt x="5079" y="2801"/>
                      </a:lnTo>
                      <a:lnTo>
                        <a:pt x="5088" y="2679"/>
                      </a:lnTo>
                      <a:lnTo>
                        <a:pt x="5091" y="2555"/>
                      </a:lnTo>
                      <a:lnTo>
                        <a:pt x="5089" y="2432"/>
                      </a:lnTo>
                      <a:lnTo>
                        <a:pt x="5081" y="2307"/>
                      </a:lnTo>
                      <a:lnTo>
                        <a:pt x="5066" y="2184"/>
                      </a:lnTo>
                      <a:lnTo>
                        <a:pt x="5045" y="2061"/>
                      </a:lnTo>
                      <a:lnTo>
                        <a:pt x="5018" y="1937"/>
                      </a:lnTo>
                      <a:lnTo>
                        <a:pt x="4985" y="1815"/>
                      </a:lnTo>
                      <a:lnTo>
                        <a:pt x="4946" y="1693"/>
                      </a:lnTo>
                      <a:lnTo>
                        <a:pt x="4900" y="1572"/>
                      </a:lnTo>
                      <a:lnTo>
                        <a:pt x="4848" y="1453"/>
                      </a:lnTo>
                      <a:lnTo>
                        <a:pt x="4818" y="1395"/>
                      </a:lnTo>
                      <a:lnTo>
                        <a:pt x="4818" y="1395"/>
                      </a:lnTo>
                      <a:lnTo>
                        <a:pt x="4787" y="1336"/>
                      </a:lnTo>
                      <a:lnTo>
                        <a:pt x="4721" y="1223"/>
                      </a:lnTo>
                      <a:lnTo>
                        <a:pt x="4649" y="1115"/>
                      </a:lnTo>
                      <a:lnTo>
                        <a:pt x="4574" y="1010"/>
                      </a:lnTo>
                      <a:lnTo>
                        <a:pt x="4493" y="911"/>
                      </a:lnTo>
                      <a:lnTo>
                        <a:pt x="4408" y="817"/>
                      </a:lnTo>
                      <a:lnTo>
                        <a:pt x="4321" y="727"/>
                      </a:lnTo>
                      <a:lnTo>
                        <a:pt x="4229" y="641"/>
                      </a:lnTo>
                      <a:lnTo>
                        <a:pt x="4132" y="561"/>
                      </a:lnTo>
                      <a:lnTo>
                        <a:pt x="4033" y="486"/>
                      </a:lnTo>
                      <a:lnTo>
                        <a:pt x="3931" y="416"/>
                      </a:lnTo>
                      <a:lnTo>
                        <a:pt x="3826" y="351"/>
                      </a:lnTo>
                      <a:lnTo>
                        <a:pt x="3718" y="292"/>
                      </a:lnTo>
                      <a:lnTo>
                        <a:pt x="3609" y="237"/>
                      </a:lnTo>
                      <a:lnTo>
                        <a:pt x="3496" y="189"/>
                      </a:lnTo>
                      <a:lnTo>
                        <a:pt x="3381" y="145"/>
                      </a:lnTo>
                      <a:lnTo>
                        <a:pt x="3265" y="108"/>
                      </a:lnTo>
                      <a:lnTo>
                        <a:pt x="3146" y="75"/>
                      </a:lnTo>
                      <a:lnTo>
                        <a:pt x="3027" y="48"/>
                      </a:lnTo>
                      <a:lnTo>
                        <a:pt x="2907" y="27"/>
                      </a:lnTo>
                      <a:lnTo>
                        <a:pt x="2786" y="13"/>
                      </a:lnTo>
                      <a:lnTo>
                        <a:pt x="2663" y="3"/>
                      </a:lnTo>
                      <a:lnTo>
                        <a:pt x="2541" y="0"/>
                      </a:lnTo>
                      <a:lnTo>
                        <a:pt x="2418" y="3"/>
                      </a:lnTo>
                      <a:lnTo>
                        <a:pt x="2294" y="12"/>
                      </a:lnTo>
                      <a:lnTo>
                        <a:pt x="2171" y="26"/>
                      </a:lnTo>
                      <a:lnTo>
                        <a:pt x="2049" y="48"/>
                      </a:lnTo>
                      <a:lnTo>
                        <a:pt x="1926" y="75"/>
                      </a:lnTo>
                      <a:lnTo>
                        <a:pt x="1805" y="109"/>
                      </a:lnTo>
                      <a:lnTo>
                        <a:pt x="1685" y="150"/>
                      </a:lnTo>
                      <a:lnTo>
                        <a:pt x="1565" y="197"/>
                      </a:lnTo>
                      <a:lnTo>
                        <a:pt x="1447" y="250"/>
                      </a:lnTo>
                      <a:lnTo>
                        <a:pt x="1389" y="2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" name="Freeform 26">
                  <a:extLst>
                    <a:ext uri="{FF2B5EF4-FFF2-40B4-BE49-F238E27FC236}">
                      <a16:creationId xmlns:a16="http://schemas.microsoft.com/office/drawing/2014/main" id="{BAD8C1DB-9944-E246-9B50-E106F6CECE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1" y="3241"/>
                  <a:ext cx="550" cy="521"/>
                </a:xfrm>
                <a:custGeom>
                  <a:avLst/>
                  <a:gdLst>
                    <a:gd name="T0" fmla="*/ 100 w 2749"/>
                    <a:gd name="T1" fmla="*/ 0 h 2606"/>
                    <a:gd name="T2" fmla="*/ 72 w 2749"/>
                    <a:gd name="T3" fmla="*/ 91 h 2606"/>
                    <a:gd name="T4" fmla="*/ 30 w 2749"/>
                    <a:gd name="T5" fmla="*/ 279 h 2606"/>
                    <a:gd name="T6" fmla="*/ 6 w 2749"/>
                    <a:gd name="T7" fmla="*/ 469 h 2606"/>
                    <a:gd name="T8" fmla="*/ 0 w 2749"/>
                    <a:gd name="T9" fmla="*/ 663 h 2606"/>
                    <a:gd name="T10" fmla="*/ 12 w 2749"/>
                    <a:gd name="T11" fmla="*/ 856 h 2606"/>
                    <a:gd name="T12" fmla="*/ 34 w 2749"/>
                    <a:gd name="T13" fmla="*/ 1000 h 2606"/>
                    <a:gd name="T14" fmla="*/ 55 w 2749"/>
                    <a:gd name="T15" fmla="*/ 1096 h 2606"/>
                    <a:gd name="T16" fmla="*/ 80 w 2749"/>
                    <a:gd name="T17" fmla="*/ 1192 h 2606"/>
                    <a:gd name="T18" fmla="*/ 111 w 2749"/>
                    <a:gd name="T19" fmla="*/ 1287 h 2606"/>
                    <a:gd name="T20" fmla="*/ 147 w 2749"/>
                    <a:gd name="T21" fmla="*/ 1380 h 2606"/>
                    <a:gd name="T22" fmla="*/ 188 w 2749"/>
                    <a:gd name="T23" fmla="*/ 1473 h 2606"/>
                    <a:gd name="T24" fmla="*/ 211 w 2749"/>
                    <a:gd name="T25" fmla="*/ 1519 h 2606"/>
                    <a:gd name="T26" fmla="*/ 245 w 2749"/>
                    <a:gd name="T27" fmla="*/ 1581 h 2606"/>
                    <a:gd name="T28" fmla="*/ 317 w 2749"/>
                    <a:gd name="T29" fmla="*/ 1701 h 2606"/>
                    <a:gd name="T30" fmla="*/ 398 w 2749"/>
                    <a:gd name="T31" fmla="*/ 1814 h 2606"/>
                    <a:gd name="T32" fmla="*/ 483 w 2749"/>
                    <a:gd name="T33" fmla="*/ 1920 h 2606"/>
                    <a:gd name="T34" fmla="*/ 576 w 2749"/>
                    <a:gd name="T35" fmla="*/ 2021 h 2606"/>
                    <a:gd name="T36" fmla="*/ 675 w 2749"/>
                    <a:gd name="T37" fmla="*/ 2114 h 2606"/>
                    <a:gd name="T38" fmla="*/ 779 w 2749"/>
                    <a:gd name="T39" fmla="*/ 2199 h 2606"/>
                    <a:gd name="T40" fmla="*/ 888 w 2749"/>
                    <a:gd name="T41" fmla="*/ 2277 h 2606"/>
                    <a:gd name="T42" fmla="*/ 1003 w 2749"/>
                    <a:gd name="T43" fmla="*/ 2348 h 2606"/>
                    <a:gd name="T44" fmla="*/ 1121 w 2749"/>
                    <a:gd name="T45" fmla="*/ 2411 h 2606"/>
                    <a:gd name="T46" fmla="*/ 1244 w 2749"/>
                    <a:gd name="T47" fmla="*/ 2465 h 2606"/>
                    <a:gd name="T48" fmla="*/ 1372 w 2749"/>
                    <a:gd name="T49" fmla="*/ 2511 h 2606"/>
                    <a:gd name="T50" fmla="*/ 1503 w 2749"/>
                    <a:gd name="T51" fmla="*/ 2548 h 2606"/>
                    <a:gd name="T52" fmla="*/ 1635 w 2749"/>
                    <a:gd name="T53" fmla="*/ 2577 h 2606"/>
                    <a:gd name="T54" fmla="*/ 1772 w 2749"/>
                    <a:gd name="T55" fmla="*/ 2596 h 2606"/>
                    <a:gd name="T56" fmla="*/ 1912 w 2749"/>
                    <a:gd name="T57" fmla="*/ 2605 h 2606"/>
                    <a:gd name="T58" fmla="*/ 1982 w 2749"/>
                    <a:gd name="T59" fmla="*/ 2606 h 2606"/>
                    <a:gd name="T60" fmla="*/ 2032 w 2749"/>
                    <a:gd name="T61" fmla="*/ 2605 h 2606"/>
                    <a:gd name="T62" fmla="*/ 2130 w 2749"/>
                    <a:gd name="T63" fmla="*/ 2600 h 2606"/>
                    <a:gd name="T64" fmla="*/ 2275 w 2749"/>
                    <a:gd name="T65" fmla="*/ 2584 h 2606"/>
                    <a:gd name="T66" fmla="*/ 2466 w 2749"/>
                    <a:gd name="T67" fmla="*/ 2544 h 2606"/>
                    <a:gd name="T68" fmla="*/ 2655 w 2749"/>
                    <a:gd name="T69" fmla="*/ 2488 h 2606"/>
                    <a:gd name="T70" fmla="*/ 2749 w 2749"/>
                    <a:gd name="T71" fmla="*/ 2452 h 2606"/>
                    <a:gd name="T72" fmla="*/ 2749 w 2749"/>
                    <a:gd name="T73" fmla="*/ 0 h 2606"/>
                    <a:gd name="T74" fmla="*/ 100 w 2749"/>
                    <a:gd name="T75" fmla="*/ 0 h 2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49" h="2606">
                      <a:moveTo>
                        <a:pt x="100" y="0"/>
                      </a:moveTo>
                      <a:lnTo>
                        <a:pt x="72" y="91"/>
                      </a:lnTo>
                      <a:lnTo>
                        <a:pt x="30" y="279"/>
                      </a:lnTo>
                      <a:lnTo>
                        <a:pt x="6" y="469"/>
                      </a:lnTo>
                      <a:lnTo>
                        <a:pt x="0" y="663"/>
                      </a:lnTo>
                      <a:lnTo>
                        <a:pt x="12" y="856"/>
                      </a:lnTo>
                      <a:lnTo>
                        <a:pt x="34" y="1000"/>
                      </a:lnTo>
                      <a:lnTo>
                        <a:pt x="55" y="1096"/>
                      </a:lnTo>
                      <a:lnTo>
                        <a:pt x="80" y="1192"/>
                      </a:lnTo>
                      <a:lnTo>
                        <a:pt x="111" y="1287"/>
                      </a:lnTo>
                      <a:lnTo>
                        <a:pt x="147" y="1380"/>
                      </a:lnTo>
                      <a:lnTo>
                        <a:pt x="188" y="1473"/>
                      </a:lnTo>
                      <a:lnTo>
                        <a:pt x="211" y="1519"/>
                      </a:lnTo>
                      <a:lnTo>
                        <a:pt x="245" y="1581"/>
                      </a:lnTo>
                      <a:lnTo>
                        <a:pt x="317" y="1701"/>
                      </a:lnTo>
                      <a:lnTo>
                        <a:pt x="398" y="1814"/>
                      </a:lnTo>
                      <a:lnTo>
                        <a:pt x="483" y="1920"/>
                      </a:lnTo>
                      <a:lnTo>
                        <a:pt x="576" y="2021"/>
                      </a:lnTo>
                      <a:lnTo>
                        <a:pt x="675" y="2114"/>
                      </a:lnTo>
                      <a:lnTo>
                        <a:pt x="779" y="2199"/>
                      </a:lnTo>
                      <a:lnTo>
                        <a:pt x="888" y="2277"/>
                      </a:lnTo>
                      <a:lnTo>
                        <a:pt x="1003" y="2348"/>
                      </a:lnTo>
                      <a:lnTo>
                        <a:pt x="1121" y="2411"/>
                      </a:lnTo>
                      <a:lnTo>
                        <a:pt x="1244" y="2465"/>
                      </a:lnTo>
                      <a:lnTo>
                        <a:pt x="1372" y="2511"/>
                      </a:lnTo>
                      <a:lnTo>
                        <a:pt x="1503" y="2548"/>
                      </a:lnTo>
                      <a:lnTo>
                        <a:pt x="1635" y="2577"/>
                      </a:lnTo>
                      <a:lnTo>
                        <a:pt x="1772" y="2596"/>
                      </a:lnTo>
                      <a:lnTo>
                        <a:pt x="1912" y="2605"/>
                      </a:lnTo>
                      <a:lnTo>
                        <a:pt x="1982" y="2606"/>
                      </a:lnTo>
                      <a:lnTo>
                        <a:pt x="2032" y="2605"/>
                      </a:lnTo>
                      <a:lnTo>
                        <a:pt x="2130" y="2600"/>
                      </a:lnTo>
                      <a:lnTo>
                        <a:pt x="2275" y="2584"/>
                      </a:lnTo>
                      <a:lnTo>
                        <a:pt x="2466" y="2544"/>
                      </a:lnTo>
                      <a:lnTo>
                        <a:pt x="2655" y="2488"/>
                      </a:lnTo>
                      <a:lnTo>
                        <a:pt x="2749" y="2452"/>
                      </a:lnTo>
                      <a:lnTo>
                        <a:pt x="2749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Freeform 28">
                  <a:extLst>
                    <a:ext uri="{FF2B5EF4-FFF2-40B4-BE49-F238E27FC236}">
                      <a16:creationId xmlns:a16="http://schemas.microsoft.com/office/drawing/2014/main" id="{F9241F22-796B-D748-840F-404F046B3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7" y="4239"/>
                  <a:ext cx="223" cy="345"/>
                </a:xfrm>
                <a:custGeom>
                  <a:avLst/>
                  <a:gdLst>
                    <a:gd name="T0" fmla="*/ 558 w 1116"/>
                    <a:gd name="T1" fmla="*/ 1728 h 1728"/>
                    <a:gd name="T2" fmla="*/ 529 w 1116"/>
                    <a:gd name="T3" fmla="*/ 1728 h 1728"/>
                    <a:gd name="T4" fmla="*/ 474 w 1116"/>
                    <a:gd name="T5" fmla="*/ 1722 h 1728"/>
                    <a:gd name="T6" fmla="*/ 419 w 1116"/>
                    <a:gd name="T7" fmla="*/ 1711 h 1728"/>
                    <a:gd name="T8" fmla="*/ 367 w 1116"/>
                    <a:gd name="T9" fmla="*/ 1695 h 1728"/>
                    <a:gd name="T10" fmla="*/ 317 w 1116"/>
                    <a:gd name="T11" fmla="*/ 1674 h 1728"/>
                    <a:gd name="T12" fmla="*/ 270 w 1116"/>
                    <a:gd name="T13" fmla="*/ 1647 h 1728"/>
                    <a:gd name="T14" fmla="*/ 225 w 1116"/>
                    <a:gd name="T15" fmla="*/ 1617 h 1728"/>
                    <a:gd name="T16" fmla="*/ 183 w 1116"/>
                    <a:gd name="T17" fmla="*/ 1583 h 1728"/>
                    <a:gd name="T18" fmla="*/ 145 w 1116"/>
                    <a:gd name="T19" fmla="*/ 1545 h 1728"/>
                    <a:gd name="T20" fmla="*/ 111 w 1116"/>
                    <a:gd name="T21" fmla="*/ 1504 h 1728"/>
                    <a:gd name="T22" fmla="*/ 82 w 1116"/>
                    <a:gd name="T23" fmla="*/ 1459 h 1728"/>
                    <a:gd name="T24" fmla="*/ 55 w 1116"/>
                    <a:gd name="T25" fmla="*/ 1412 h 1728"/>
                    <a:gd name="T26" fmla="*/ 35 w 1116"/>
                    <a:gd name="T27" fmla="*/ 1362 h 1728"/>
                    <a:gd name="T28" fmla="*/ 18 w 1116"/>
                    <a:gd name="T29" fmla="*/ 1310 h 1728"/>
                    <a:gd name="T30" fmla="*/ 6 w 1116"/>
                    <a:gd name="T31" fmla="*/ 1255 h 1728"/>
                    <a:gd name="T32" fmla="*/ 1 w 1116"/>
                    <a:gd name="T33" fmla="*/ 1199 h 1728"/>
                    <a:gd name="T34" fmla="*/ 0 w 1116"/>
                    <a:gd name="T35" fmla="*/ 1171 h 1728"/>
                    <a:gd name="T36" fmla="*/ 0 w 1116"/>
                    <a:gd name="T37" fmla="*/ 0 h 1728"/>
                    <a:gd name="T38" fmla="*/ 1116 w 1116"/>
                    <a:gd name="T39" fmla="*/ 0 h 1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16" h="1728">
                      <a:moveTo>
                        <a:pt x="558" y="1728"/>
                      </a:moveTo>
                      <a:lnTo>
                        <a:pt x="529" y="1728"/>
                      </a:lnTo>
                      <a:lnTo>
                        <a:pt x="474" y="1722"/>
                      </a:lnTo>
                      <a:lnTo>
                        <a:pt x="419" y="1711"/>
                      </a:lnTo>
                      <a:lnTo>
                        <a:pt x="367" y="1695"/>
                      </a:lnTo>
                      <a:lnTo>
                        <a:pt x="317" y="1674"/>
                      </a:lnTo>
                      <a:lnTo>
                        <a:pt x="270" y="1647"/>
                      </a:lnTo>
                      <a:lnTo>
                        <a:pt x="225" y="1617"/>
                      </a:lnTo>
                      <a:lnTo>
                        <a:pt x="183" y="1583"/>
                      </a:lnTo>
                      <a:lnTo>
                        <a:pt x="145" y="1545"/>
                      </a:lnTo>
                      <a:lnTo>
                        <a:pt x="111" y="1504"/>
                      </a:lnTo>
                      <a:lnTo>
                        <a:pt x="82" y="1459"/>
                      </a:lnTo>
                      <a:lnTo>
                        <a:pt x="55" y="1412"/>
                      </a:lnTo>
                      <a:lnTo>
                        <a:pt x="35" y="1362"/>
                      </a:lnTo>
                      <a:lnTo>
                        <a:pt x="18" y="1310"/>
                      </a:lnTo>
                      <a:lnTo>
                        <a:pt x="6" y="1255"/>
                      </a:lnTo>
                      <a:lnTo>
                        <a:pt x="1" y="1199"/>
                      </a:lnTo>
                      <a:lnTo>
                        <a:pt x="0" y="1171"/>
                      </a:lnTo>
                      <a:lnTo>
                        <a:pt x="0" y="0"/>
                      </a:lnTo>
                      <a:lnTo>
                        <a:pt x="111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E476171-1170-D647-B56B-E520E00F6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0519" y="3322374"/>
              <a:ext cx="658545" cy="65854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6DBC5C-5717-664E-945C-297D042AD259}"/>
              </a:ext>
            </a:extLst>
          </p:cNvPr>
          <p:cNvGrpSpPr/>
          <p:nvPr/>
        </p:nvGrpSpPr>
        <p:grpSpPr>
          <a:xfrm>
            <a:off x="3639196" y="3167667"/>
            <a:ext cx="955040" cy="947346"/>
            <a:chOff x="3639197" y="3182227"/>
            <a:chExt cx="955040" cy="94734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BFCF0AD-49F9-6444-9D74-0D426A2F15D9}"/>
                </a:ext>
              </a:extLst>
            </p:cNvPr>
            <p:cNvGrpSpPr/>
            <p:nvPr/>
          </p:nvGrpSpPr>
          <p:grpSpPr>
            <a:xfrm>
              <a:off x="3639197" y="3182227"/>
              <a:ext cx="955040" cy="947346"/>
              <a:chOff x="1290883" y="1981384"/>
              <a:chExt cx="834663" cy="834663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F829EB8E-942A-E34D-850B-D8AACD7E3CBE}"/>
                  </a:ext>
                </a:extLst>
              </p:cNvPr>
              <p:cNvSpPr/>
              <p:nvPr/>
            </p:nvSpPr>
            <p:spPr>
              <a:xfrm>
                <a:off x="1290883" y="1981384"/>
                <a:ext cx="834663" cy="834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Group 19">
                <a:extLst>
                  <a:ext uri="{FF2B5EF4-FFF2-40B4-BE49-F238E27FC236}">
                    <a16:creationId xmlns:a16="http://schemas.microsoft.com/office/drawing/2014/main" id="{08B7F4F7-2C5F-F644-B178-C117E8686B2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468545" y="2161265"/>
                <a:ext cx="390672" cy="440653"/>
                <a:chOff x="2377" y="2856"/>
                <a:chExt cx="1532" cy="1728"/>
              </a:xfrm>
            </p:grpSpPr>
            <p:sp>
              <p:nvSpPr>
                <p:cNvPr id="41" name="Freeform 23">
                  <a:extLst>
                    <a:ext uri="{FF2B5EF4-FFF2-40B4-BE49-F238E27FC236}">
                      <a16:creationId xmlns:a16="http://schemas.microsoft.com/office/drawing/2014/main" id="{0F6B177D-FA7F-494E-917A-184080CEF8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3696"/>
                  <a:ext cx="253" cy="287"/>
                </a:xfrm>
                <a:custGeom>
                  <a:avLst/>
                  <a:gdLst>
                    <a:gd name="T0" fmla="*/ 0 w 1265"/>
                    <a:gd name="T1" fmla="*/ 368 h 1435"/>
                    <a:gd name="T2" fmla="*/ 719 w 1265"/>
                    <a:gd name="T3" fmla="*/ 0 h 1435"/>
                    <a:gd name="T4" fmla="*/ 1265 w 1265"/>
                    <a:gd name="T5" fmla="*/ 1067 h 1435"/>
                    <a:gd name="T6" fmla="*/ 545 w 1265"/>
                    <a:gd name="T7" fmla="*/ 1435 h 1435"/>
                    <a:gd name="T8" fmla="*/ 0 w 1265"/>
                    <a:gd name="T9" fmla="*/ 368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5" h="1435">
                      <a:moveTo>
                        <a:pt x="0" y="368"/>
                      </a:moveTo>
                      <a:lnTo>
                        <a:pt x="719" y="0"/>
                      </a:lnTo>
                      <a:lnTo>
                        <a:pt x="1265" y="1067"/>
                      </a:lnTo>
                      <a:lnTo>
                        <a:pt x="545" y="1435"/>
                      </a:lnTo>
                      <a:lnTo>
                        <a:pt x="0" y="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24">
                  <a:extLst>
                    <a:ext uri="{FF2B5EF4-FFF2-40B4-BE49-F238E27FC236}">
                      <a16:creationId xmlns:a16="http://schemas.microsoft.com/office/drawing/2014/main" id="{563196D6-334E-3B49-879F-8B3768168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" y="2856"/>
                  <a:ext cx="1018" cy="1019"/>
                </a:xfrm>
                <a:custGeom>
                  <a:avLst/>
                  <a:gdLst>
                    <a:gd name="T0" fmla="*/ 1330 w 5091"/>
                    <a:gd name="T1" fmla="*/ 310 h 5097"/>
                    <a:gd name="T2" fmla="*/ 1005 w 5091"/>
                    <a:gd name="T3" fmla="*/ 520 h 5097"/>
                    <a:gd name="T4" fmla="*/ 722 w 5091"/>
                    <a:gd name="T5" fmla="*/ 771 h 5097"/>
                    <a:gd name="T6" fmla="*/ 483 w 5091"/>
                    <a:gd name="T7" fmla="*/ 1056 h 5097"/>
                    <a:gd name="T8" fmla="*/ 290 w 5091"/>
                    <a:gd name="T9" fmla="*/ 1370 h 5097"/>
                    <a:gd name="T10" fmla="*/ 144 w 5091"/>
                    <a:gd name="T11" fmla="*/ 1706 h 5097"/>
                    <a:gd name="T12" fmla="*/ 48 w 5091"/>
                    <a:gd name="T13" fmla="*/ 2060 h 5097"/>
                    <a:gd name="T14" fmla="*/ 3 w 5091"/>
                    <a:gd name="T15" fmla="*/ 2425 h 5097"/>
                    <a:gd name="T16" fmla="*/ 12 w 5091"/>
                    <a:gd name="T17" fmla="*/ 2796 h 5097"/>
                    <a:gd name="T18" fmla="*/ 73 w 5091"/>
                    <a:gd name="T19" fmla="*/ 3166 h 5097"/>
                    <a:gd name="T20" fmla="*/ 193 w 5091"/>
                    <a:gd name="T21" fmla="*/ 3531 h 5097"/>
                    <a:gd name="T22" fmla="*/ 273 w 5091"/>
                    <a:gd name="T23" fmla="*/ 3708 h 5097"/>
                    <a:gd name="T24" fmla="*/ 439 w 5091"/>
                    <a:gd name="T25" fmla="*/ 3989 h 5097"/>
                    <a:gd name="T26" fmla="*/ 677 w 5091"/>
                    <a:gd name="T27" fmla="*/ 4285 h 5097"/>
                    <a:gd name="T28" fmla="*/ 952 w 5091"/>
                    <a:gd name="T29" fmla="*/ 4540 h 5097"/>
                    <a:gd name="T30" fmla="*/ 1256 w 5091"/>
                    <a:gd name="T31" fmla="*/ 4749 h 5097"/>
                    <a:gd name="T32" fmla="*/ 1585 w 5091"/>
                    <a:gd name="T33" fmla="*/ 4910 h 5097"/>
                    <a:gd name="T34" fmla="*/ 1935 w 5091"/>
                    <a:gd name="T35" fmla="*/ 5023 h 5097"/>
                    <a:gd name="T36" fmla="*/ 2296 w 5091"/>
                    <a:gd name="T37" fmla="*/ 5084 h 5097"/>
                    <a:gd name="T38" fmla="*/ 2666 w 5091"/>
                    <a:gd name="T39" fmla="*/ 5095 h 5097"/>
                    <a:gd name="T40" fmla="*/ 3038 w 5091"/>
                    <a:gd name="T41" fmla="*/ 5051 h 5097"/>
                    <a:gd name="T42" fmla="*/ 3405 w 5091"/>
                    <a:gd name="T43" fmla="*/ 4950 h 5097"/>
                    <a:gd name="T44" fmla="*/ 3703 w 5091"/>
                    <a:gd name="T45" fmla="*/ 4824 h 5097"/>
                    <a:gd name="T46" fmla="*/ 3874 w 5091"/>
                    <a:gd name="T47" fmla="*/ 4728 h 5097"/>
                    <a:gd name="T48" fmla="*/ 4186 w 5091"/>
                    <a:gd name="T49" fmla="*/ 4504 h 5097"/>
                    <a:gd name="T50" fmla="*/ 4454 w 5091"/>
                    <a:gd name="T51" fmla="*/ 4242 h 5097"/>
                    <a:gd name="T52" fmla="*/ 4678 w 5091"/>
                    <a:gd name="T53" fmla="*/ 3946 h 5097"/>
                    <a:gd name="T54" fmla="*/ 4856 w 5091"/>
                    <a:gd name="T55" fmla="*/ 3624 h 5097"/>
                    <a:gd name="T56" fmla="*/ 4985 w 5091"/>
                    <a:gd name="T57" fmla="*/ 3281 h 5097"/>
                    <a:gd name="T58" fmla="*/ 5064 w 5091"/>
                    <a:gd name="T59" fmla="*/ 2922 h 5097"/>
                    <a:gd name="T60" fmla="*/ 5091 w 5091"/>
                    <a:gd name="T61" fmla="*/ 2555 h 5097"/>
                    <a:gd name="T62" fmla="*/ 5066 w 5091"/>
                    <a:gd name="T63" fmla="*/ 2184 h 5097"/>
                    <a:gd name="T64" fmla="*/ 4985 w 5091"/>
                    <a:gd name="T65" fmla="*/ 1815 h 5097"/>
                    <a:gd name="T66" fmla="*/ 4848 w 5091"/>
                    <a:gd name="T67" fmla="*/ 1453 h 5097"/>
                    <a:gd name="T68" fmla="*/ 4787 w 5091"/>
                    <a:gd name="T69" fmla="*/ 1336 h 5097"/>
                    <a:gd name="T70" fmla="*/ 4574 w 5091"/>
                    <a:gd name="T71" fmla="*/ 1010 h 5097"/>
                    <a:gd name="T72" fmla="*/ 4321 w 5091"/>
                    <a:gd name="T73" fmla="*/ 727 h 5097"/>
                    <a:gd name="T74" fmla="*/ 4033 w 5091"/>
                    <a:gd name="T75" fmla="*/ 486 h 5097"/>
                    <a:gd name="T76" fmla="*/ 3718 w 5091"/>
                    <a:gd name="T77" fmla="*/ 292 h 5097"/>
                    <a:gd name="T78" fmla="*/ 3381 w 5091"/>
                    <a:gd name="T79" fmla="*/ 145 h 5097"/>
                    <a:gd name="T80" fmla="*/ 3027 w 5091"/>
                    <a:gd name="T81" fmla="*/ 48 h 5097"/>
                    <a:gd name="T82" fmla="*/ 2663 w 5091"/>
                    <a:gd name="T83" fmla="*/ 3 h 5097"/>
                    <a:gd name="T84" fmla="*/ 2294 w 5091"/>
                    <a:gd name="T85" fmla="*/ 12 h 5097"/>
                    <a:gd name="T86" fmla="*/ 1926 w 5091"/>
                    <a:gd name="T87" fmla="*/ 75 h 5097"/>
                    <a:gd name="T88" fmla="*/ 1565 w 5091"/>
                    <a:gd name="T89" fmla="*/ 197 h 5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091" h="5097">
                      <a:moveTo>
                        <a:pt x="1389" y="279"/>
                      </a:moveTo>
                      <a:lnTo>
                        <a:pt x="1389" y="279"/>
                      </a:lnTo>
                      <a:lnTo>
                        <a:pt x="1330" y="310"/>
                      </a:lnTo>
                      <a:lnTo>
                        <a:pt x="1217" y="375"/>
                      </a:lnTo>
                      <a:lnTo>
                        <a:pt x="1109" y="445"/>
                      </a:lnTo>
                      <a:lnTo>
                        <a:pt x="1005" y="520"/>
                      </a:lnTo>
                      <a:lnTo>
                        <a:pt x="906" y="599"/>
                      </a:lnTo>
                      <a:lnTo>
                        <a:pt x="812" y="683"/>
                      </a:lnTo>
                      <a:lnTo>
                        <a:pt x="722" y="771"/>
                      </a:lnTo>
                      <a:lnTo>
                        <a:pt x="637" y="862"/>
                      </a:lnTo>
                      <a:lnTo>
                        <a:pt x="557" y="957"/>
                      </a:lnTo>
                      <a:lnTo>
                        <a:pt x="483" y="1056"/>
                      </a:lnTo>
                      <a:lnTo>
                        <a:pt x="413" y="1157"/>
                      </a:lnTo>
                      <a:lnTo>
                        <a:pt x="349" y="1262"/>
                      </a:lnTo>
                      <a:lnTo>
                        <a:pt x="290" y="1370"/>
                      </a:lnTo>
                      <a:lnTo>
                        <a:pt x="236" y="1479"/>
                      </a:lnTo>
                      <a:lnTo>
                        <a:pt x="187" y="1591"/>
                      </a:lnTo>
                      <a:lnTo>
                        <a:pt x="144" y="1706"/>
                      </a:lnTo>
                      <a:lnTo>
                        <a:pt x="107" y="1822"/>
                      </a:lnTo>
                      <a:lnTo>
                        <a:pt x="75" y="1940"/>
                      </a:lnTo>
                      <a:lnTo>
                        <a:pt x="48" y="2060"/>
                      </a:lnTo>
                      <a:lnTo>
                        <a:pt x="27" y="2181"/>
                      </a:lnTo>
                      <a:lnTo>
                        <a:pt x="13" y="2302"/>
                      </a:lnTo>
                      <a:lnTo>
                        <a:pt x="3" y="2425"/>
                      </a:lnTo>
                      <a:lnTo>
                        <a:pt x="0" y="2548"/>
                      </a:lnTo>
                      <a:lnTo>
                        <a:pt x="3" y="2671"/>
                      </a:lnTo>
                      <a:lnTo>
                        <a:pt x="12" y="2796"/>
                      </a:lnTo>
                      <a:lnTo>
                        <a:pt x="26" y="2919"/>
                      </a:lnTo>
                      <a:lnTo>
                        <a:pt x="47" y="3042"/>
                      </a:lnTo>
                      <a:lnTo>
                        <a:pt x="73" y="3166"/>
                      </a:lnTo>
                      <a:lnTo>
                        <a:pt x="107" y="3288"/>
                      </a:lnTo>
                      <a:lnTo>
                        <a:pt x="147" y="3410"/>
                      </a:lnTo>
                      <a:lnTo>
                        <a:pt x="193" y="3531"/>
                      </a:lnTo>
                      <a:lnTo>
                        <a:pt x="245" y="3650"/>
                      </a:lnTo>
                      <a:lnTo>
                        <a:pt x="273" y="3708"/>
                      </a:lnTo>
                      <a:lnTo>
                        <a:pt x="273" y="3708"/>
                      </a:lnTo>
                      <a:lnTo>
                        <a:pt x="303" y="3767"/>
                      </a:lnTo>
                      <a:lnTo>
                        <a:pt x="369" y="3880"/>
                      </a:lnTo>
                      <a:lnTo>
                        <a:pt x="439" y="3989"/>
                      </a:lnTo>
                      <a:lnTo>
                        <a:pt x="515" y="4092"/>
                      </a:lnTo>
                      <a:lnTo>
                        <a:pt x="593" y="4191"/>
                      </a:lnTo>
                      <a:lnTo>
                        <a:pt x="677" y="4285"/>
                      </a:lnTo>
                      <a:lnTo>
                        <a:pt x="765" y="4375"/>
                      </a:lnTo>
                      <a:lnTo>
                        <a:pt x="857" y="4460"/>
                      </a:lnTo>
                      <a:lnTo>
                        <a:pt x="952" y="4540"/>
                      </a:lnTo>
                      <a:lnTo>
                        <a:pt x="1050" y="4615"/>
                      </a:lnTo>
                      <a:lnTo>
                        <a:pt x="1151" y="4684"/>
                      </a:lnTo>
                      <a:lnTo>
                        <a:pt x="1256" y="4749"/>
                      </a:lnTo>
                      <a:lnTo>
                        <a:pt x="1364" y="4807"/>
                      </a:lnTo>
                      <a:lnTo>
                        <a:pt x="1473" y="4862"/>
                      </a:lnTo>
                      <a:lnTo>
                        <a:pt x="1585" y="4910"/>
                      </a:lnTo>
                      <a:lnTo>
                        <a:pt x="1700" y="4952"/>
                      </a:lnTo>
                      <a:lnTo>
                        <a:pt x="1816" y="4990"/>
                      </a:lnTo>
                      <a:lnTo>
                        <a:pt x="1935" y="5023"/>
                      </a:lnTo>
                      <a:lnTo>
                        <a:pt x="2054" y="5049"/>
                      </a:lnTo>
                      <a:lnTo>
                        <a:pt x="2175" y="5070"/>
                      </a:lnTo>
                      <a:lnTo>
                        <a:pt x="2296" y="5084"/>
                      </a:lnTo>
                      <a:lnTo>
                        <a:pt x="2419" y="5094"/>
                      </a:lnTo>
                      <a:lnTo>
                        <a:pt x="2542" y="5097"/>
                      </a:lnTo>
                      <a:lnTo>
                        <a:pt x="2666" y="5095"/>
                      </a:lnTo>
                      <a:lnTo>
                        <a:pt x="2790" y="5085"/>
                      </a:lnTo>
                      <a:lnTo>
                        <a:pt x="2913" y="5071"/>
                      </a:lnTo>
                      <a:lnTo>
                        <a:pt x="3038" y="5051"/>
                      </a:lnTo>
                      <a:lnTo>
                        <a:pt x="3160" y="5024"/>
                      </a:lnTo>
                      <a:lnTo>
                        <a:pt x="3283" y="4990"/>
                      </a:lnTo>
                      <a:lnTo>
                        <a:pt x="3405" y="4950"/>
                      </a:lnTo>
                      <a:lnTo>
                        <a:pt x="3525" y="4904"/>
                      </a:lnTo>
                      <a:lnTo>
                        <a:pt x="3644" y="4852"/>
                      </a:lnTo>
                      <a:lnTo>
                        <a:pt x="3703" y="4824"/>
                      </a:lnTo>
                      <a:lnTo>
                        <a:pt x="3703" y="4824"/>
                      </a:lnTo>
                      <a:lnTo>
                        <a:pt x="3761" y="4794"/>
                      </a:lnTo>
                      <a:lnTo>
                        <a:pt x="3874" y="4728"/>
                      </a:lnTo>
                      <a:lnTo>
                        <a:pt x="3983" y="4658"/>
                      </a:lnTo>
                      <a:lnTo>
                        <a:pt x="4087" y="4583"/>
                      </a:lnTo>
                      <a:lnTo>
                        <a:pt x="4186" y="4504"/>
                      </a:lnTo>
                      <a:lnTo>
                        <a:pt x="4281" y="4420"/>
                      </a:lnTo>
                      <a:lnTo>
                        <a:pt x="4370" y="4333"/>
                      </a:lnTo>
                      <a:lnTo>
                        <a:pt x="4454" y="4242"/>
                      </a:lnTo>
                      <a:lnTo>
                        <a:pt x="4534" y="4146"/>
                      </a:lnTo>
                      <a:lnTo>
                        <a:pt x="4609" y="4047"/>
                      </a:lnTo>
                      <a:lnTo>
                        <a:pt x="4678" y="3946"/>
                      </a:lnTo>
                      <a:lnTo>
                        <a:pt x="4743" y="3841"/>
                      </a:lnTo>
                      <a:lnTo>
                        <a:pt x="4802" y="3733"/>
                      </a:lnTo>
                      <a:lnTo>
                        <a:pt x="4856" y="3624"/>
                      </a:lnTo>
                      <a:lnTo>
                        <a:pt x="4904" y="3512"/>
                      </a:lnTo>
                      <a:lnTo>
                        <a:pt x="4947" y="3397"/>
                      </a:lnTo>
                      <a:lnTo>
                        <a:pt x="4985" y="3281"/>
                      </a:lnTo>
                      <a:lnTo>
                        <a:pt x="5017" y="3163"/>
                      </a:lnTo>
                      <a:lnTo>
                        <a:pt x="5043" y="3043"/>
                      </a:lnTo>
                      <a:lnTo>
                        <a:pt x="5064" y="2922"/>
                      </a:lnTo>
                      <a:lnTo>
                        <a:pt x="5079" y="2801"/>
                      </a:lnTo>
                      <a:lnTo>
                        <a:pt x="5088" y="2679"/>
                      </a:lnTo>
                      <a:lnTo>
                        <a:pt x="5091" y="2555"/>
                      </a:lnTo>
                      <a:lnTo>
                        <a:pt x="5089" y="2432"/>
                      </a:lnTo>
                      <a:lnTo>
                        <a:pt x="5081" y="2307"/>
                      </a:lnTo>
                      <a:lnTo>
                        <a:pt x="5066" y="2184"/>
                      </a:lnTo>
                      <a:lnTo>
                        <a:pt x="5045" y="2061"/>
                      </a:lnTo>
                      <a:lnTo>
                        <a:pt x="5018" y="1937"/>
                      </a:lnTo>
                      <a:lnTo>
                        <a:pt x="4985" y="1815"/>
                      </a:lnTo>
                      <a:lnTo>
                        <a:pt x="4946" y="1693"/>
                      </a:lnTo>
                      <a:lnTo>
                        <a:pt x="4900" y="1572"/>
                      </a:lnTo>
                      <a:lnTo>
                        <a:pt x="4848" y="1453"/>
                      </a:lnTo>
                      <a:lnTo>
                        <a:pt x="4818" y="1395"/>
                      </a:lnTo>
                      <a:lnTo>
                        <a:pt x="4818" y="1395"/>
                      </a:lnTo>
                      <a:lnTo>
                        <a:pt x="4787" y="1336"/>
                      </a:lnTo>
                      <a:lnTo>
                        <a:pt x="4721" y="1223"/>
                      </a:lnTo>
                      <a:lnTo>
                        <a:pt x="4649" y="1115"/>
                      </a:lnTo>
                      <a:lnTo>
                        <a:pt x="4574" y="1010"/>
                      </a:lnTo>
                      <a:lnTo>
                        <a:pt x="4493" y="911"/>
                      </a:lnTo>
                      <a:lnTo>
                        <a:pt x="4408" y="817"/>
                      </a:lnTo>
                      <a:lnTo>
                        <a:pt x="4321" y="727"/>
                      </a:lnTo>
                      <a:lnTo>
                        <a:pt x="4229" y="641"/>
                      </a:lnTo>
                      <a:lnTo>
                        <a:pt x="4132" y="561"/>
                      </a:lnTo>
                      <a:lnTo>
                        <a:pt x="4033" y="486"/>
                      </a:lnTo>
                      <a:lnTo>
                        <a:pt x="3931" y="416"/>
                      </a:lnTo>
                      <a:lnTo>
                        <a:pt x="3826" y="351"/>
                      </a:lnTo>
                      <a:lnTo>
                        <a:pt x="3718" y="292"/>
                      </a:lnTo>
                      <a:lnTo>
                        <a:pt x="3609" y="237"/>
                      </a:lnTo>
                      <a:lnTo>
                        <a:pt x="3496" y="189"/>
                      </a:lnTo>
                      <a:lnTo>
                        <a:pt x="3381" y="145"/>
                      </a:lnTo>
                      <a:lnTo>
                        <a:pt x="3265" y="108"/>
                      </a:lnTo>
                      <a:lnTo>
                        <a:pt x="3146" y="75"/>
                      </a:lnTo>
                      <a:lnTo>
                        <a:pt x="3027" y="48"/>
                      </a:lnTo>
                      <a:lnTo>
                        <a:pt x="2907" y="27"/>
                      </a:lnTo>
                      <a:lnTo>
                        <a:pt x="2786" y="13"/>
                      </a:lnTo>
                      <a:lnTo>
                        <a:pt x="2663" y="3"/>
                      </a:lnTo>
                      <a:lnTo>
                        <a:pt x="2541" y="0"/>
                      </a:lnTo>
                      <a:lnTo>
                        <a:pt x="2418" y="3"/>
                      </a:lnTo>
                      <a:lnTo>
                        <a:pt x="2294" y="12"/>
                      </a:lnTo>
                      <a:lnTo>
                        <a:pt x="2171" y="26"/>
                      </a:lnTo>
                      <a:lnTo>
                        <a:pt x="2049" y="48"/>
                      </a:lnTo>
                      <a:lnTo>
                        <a:pt x="1926" y="75"/>
                      </a:lnTo>
                      <a:lnTo>
                        <a:pt x="1805" y="109"/>
                      </a:lnTo>
                      <a:lnTo>
                        <a:pt x="1685" y="150"/>
                      </a:lnTo>
                      <a:lnTo>
                        <a:pt x="1565" y="197"/>
                      </a:lnTo>
                      <a:lnTo>
                        <a:pt x="1447" y="250"/>
                      </a:lnTo>
                      <a:lnTo>
                        <a:pt x="1389" y="2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26">
                  <a:extLst>
                    <a:ext uri="{FF2B5EF4-FFF2-40B4-BE49-F238E27FC236}">
                      <a16:creationId xmlns:a16="http://schemas.microsoft.com/office/drawing/2014/main" id="{4A823ADF-F03D-7B43-8ED4-6445EF700C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1" y="3241"/>
                  <a:ext cx="550" cy="521"/>
                </a:xfrm>
                <a:custGeom>
                  <a:avLst/>
                  <a:gdLst>
                    <a:gd name="T0" fmla="*/ 100 w 2749"/>
                    <a:gd name="T1" fmla="*/ 0 h 2606"/>
                    <a:gd name="T2" fmla="*/ 72 w 2749"/>
                    <a:gd name="T3" fmla="*/ 91 h 2606"/>
                    <a:gd name="T4" fmla="*/ 30 w 2749"/>
                    <a:gd name="T5" fmla="*/ 279 h 2606"/>
                    <a:gd name="T6" fmla="*/ 6 w 2749"/>
                    <a:gd name="T7" fmla="*/ 469 h 2606"/>
                    <a:gd name="T8" fmla="*/ 0 w 2749"/>
                    <a:gd name="T9" fmla="*/ 663 h 2606"/>
                    <a:gd name="T10" fmla="*/ 12 w 2749"/>
                    <a:gd name="T11" fmla="*/ 856 h 2606"/>
                    <a:gd name="T12" fmla="*/ 34 w 2749"/>
                    <a:gd name="T13" fmla="*/ 1000 h 2606"/>
                    <a:gd name="T14" fmla="*/ 55 w 2749"/>
                    <a:gd name="T15" fmla="*/ 1096 h 2606"/>
                    <a:gd name="T16" fmla="*/ 80 w 2749"/>
                    <a:gd name="T17" fmla="*/ 1192 h 2606"/>
                    <a:gd name="T18" fmla="*/ 111 w 2749"/>
                    <a:gd name="T19" fmla="*/ 1287 h 2606"/>
                    <a:gd name="T20" fmla="*/ 147 w 2749"/>
                    <a:gd name="T21" fmla="*/ 1380 h 2606"/>
                    <a:gd name="T22" fmla="*/ 188 w 2749"/>
                    <a:gd name="T23" fmla="*/ 1473 h 2606"/>
                    <a:gd name="T24" fmla="*/ 211 w 2749"/>
                    <a:gd name="T25" fmla="*/ 1519 h 2606"/>
                    <a:gd name="T26" fmla="*/ 245 w 2749"/>
                    <a:gd name="T27" fmla="*/ 1581 h 2606"/>
                    <a:gd name="T28" fmla="*/ 317 w 2749"/>
                    <a:gd name="T29" fmla="*/ 1701 h 2606"/>
                    <a:gd name="T30" fmla="*/ 398 w 2749"/>
                    <a:gd name="T31" fmla="*/ 1814 h 2606"/>
                    <a:gd name="T32" fmla="*/ 483 w 2749"/>
                    <a:gd name="T33" fmla="*/ 1920 h 2606"/>
                    <a:gd name="T34" fmla="*/ 576 w 2749"/>
                    <a:gd name="T35" fmla="*/ 2021 h 2606"/>
                    <a:gd name="T36" fmla="*/ 675 w 2749"/>
                    <a:gd name="T37" fmla="*/ 2114 h 2606"/>
                    <a:gd name="T38" fmla="*/ 779 w 2749"/>
                    <a:gd name="T39" fmla="*/ 2199 h 2606"/>
                    <a:gd name="T40" fmla="*/ 888 w 2749"/>
                    <a:gd name="T41" fmla="*/ 2277 h 2606"/>
                    <a:gd name="T42" fmla="*/ 1003 w 2749"/>
                    <a:gd name="T43" fmla="*/ 2348 h 2606"/>
                    <a:gd name="T44" fmla="*/ 1121 w 2749"/>
                    <a:gd name="T45" fmla="*/ 2411 h 2606"/>
                    <a:gd name="T46" fmla="*/ 1244 w 2749"/>
                    <a:gd name="T47" fmla="*/ 2465 h 2606"/>
                    <a:gd name="T48" fmla="*/ 1372 w 2749"/>
                    <a:gd name="T49" fmla="*/ 2511 h 2606"/>
                    <a:gd name="T50" fmla="*/ 1503 w 2749"/>
                    <a:gd name="T51" fmla="*/ 2548 h 2606"/>
                    <a:gd name="T52" fmla="*/ 1635 w 2749"/>
                    <a:gd name="T53" fmla="*/ 2577 h 2606"/>
                    <a:gd name="T54" fmla="*/ 1772 w 2749"/>
                    <a:gd name="T55" fmla="*/ 2596 h 2606"/>
                    <a:gd name="T56" fmla="*/ 1912 w 2749"/>
                    <a:gd name="T57" fmla="*/ 2605 h 2606"/>
                    <a:gd name="T58" fmla="*/ 1982 w 2749"/>
                    <a:gd name="T59" fmla="*/ 2606 h 2606"/>
                    <a:gd name="T60" fmla="*/ 2032 w 2749"/>
                    <a:gd name="T61" fmla="*/ 2605 h 2606"/>
                    <a:gd name="T62" fmla="*/ 2130 w 2749"/>
                    <a:gd name="T63" fmla="*/ 2600 h 2606"/>
                    <a:gd name="T64" fmla="*/ 2275 w 2749"/>
                    <a:gd name="T65" fmla="*/ 2584 h 2606"/>
                    <a:gd name="T66" fmla="*/ 2466 w 2749"/>
                    <a:gd name="T67" fmla="*/ 2544 h 2606"/>
                    <a:gd name="T68" fmla="*/ 2655 w 2749"/>
                    <a:gd name="T69" fmla="*/ 2488 h 2606"/>
                    <a:gd name="T70" fmla="*/ 2749 w 2749"/>
                    <a:gd name="T71" fmla="*/ 2452 h 2606"/>
                    <a:gd name="T72" fmla="*/ 2749 w 2749"/>
                    <a:gd name="T73" fmla="*/ 0 h 2606"/>
                    <a:gd name="T74" fmla="*/ 100 w 2749"/>
                    <a:gd name="T75" fmla="*/ 0 h 2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49" h="2606">
                      <a:moveTo>
                        <a:pt x="100" y="0"/>
                      </a:moveTo>
                      <a:lnTo>
                        <a:pt x="72" y="91"/>
                      </a:lnTo>
                      <a:lnTo>
                        <a:pt x="30" y="279"/>
                      </a:lnTo>
                      <a:lnTo>
                        <a:pt x="6" y="469"/>
                      </a:lnTo>
                      <a:lnTo>
                        <a:pt x="0" y="663"/>
                      </a:lnTo>
                      <a:lnTo>
                        <a:pt x="12" y="856"/>
                      </a:lnTo>
                      <a:lnTo>
                        <a:pt x="34" y="1000"/>
                      </a:lnTo>
                      <a:lnTo>
                        <a:pt x="55" y="1096"/>
                      </a:lnTo>
                      <a:lnTo>
                        <a:pt x="80" y="1192"/>
                      </a:lnTo>
                      <a:lnTo>
                        <a:pt x="111" y="1287"/>
                      </a:lnTo>
                      <a:lnTo>
                        <a:pt x="147" y="1380"/>
                      </a:lnTo>
                      <a:lnTo>
                        <a:pt x="188" y="1473"/>
                      </a:lnTo>
                      <a:lnTo>
                        <a:pt x="211" y="1519"/>
                      </a:lnTo>
                      <a:lnTo>
                        <a:pt x="245" y="1581"/>
                      </a:lnTo>
                      <a:lnTo>
                        <a:pt x="317" y="1701"/>
                      </a:lnTo>
                      <a:lnTo>
                        <a:pt x="398" y="1814"/>
                      </a:lnTo>
                      <a:lnTo>
                        <a:pt x="483" y="1920"/>
                      </a:lnTo>
                      <a:lnTo>
                        <a:pt x="576" y="2021"/>
                      </a:lnTo>
                      <a:lnTo>
                        <a:pt x="675" y="2114"/>
                      </a:lnTo>
                      <a:lnTo>
                        <a:pt x="779" y="2199"/>
                      </a:lnTo>
                      <a:lnTo>
                        <a:pt x="888" y="2277"/>
                      </a:lnTo>
                      <a:lnTo>
                        <a:pt x="1003" y="2348"/>
                      </a:lnTo>
                      <a:lnTo>
                        <a:pt x="1121" y="2411"/>
                      </a:lnTo>
                      <a:lnTo>
                        <a:pt x="1244" y="2465"/>
                      </a:lnTo>
                      <a:lnTo>
                        <a:pt x="1372" y="2511"/>
                      </a:lnTo>
                      <a:lnTo>
                        <a:pt x="1503" y="2548"/>
                      </a:lnTo>
                      <a:lnTo>
                        <a:pt x="1635" y="2577"/>
                      </a:lnTo>
                      <a:lnTo>
                        <a:pt x="1772" y="2596"/>
                      </a:lnTo>
                      <a:lnTo>
                        <a:pt x="1912" y="2605"/>
                      </a:lnTo>
                      <a:lnTo>
                        <a:pt x="1982" y="2606"/>
                      </a:lnTo>
                      <a:lnTo>
                        <a:pt x="2032" y="2605"/>
                      </a:lnTo>
                      <a:lnTo>
                        <a:pt x="2130" y="2600"/>
                      </a:lnTo>
                      <a:lnTo>
                        <a:pt x="2275" y="2584"/>
                      </a:lnTo>
                      <a:lnTo>
                        <a:pt x="2466" y="2544"/>
                      </a:lnTo>
                      <a:lnTo>
                        <a:pt x="2655" y="2488"/>
                      </a:lnTo>
                      <a:lnTo>
                        <a:pt x="2749" y="2452"/>
                      </a:lnTo>
                      <a:lnTo>
                        <a:pt x="2749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Freeform 28">
                  <a:extLst>
                    <a:ext uri="{FF2B5EF4-FFF2-40B4-BE49-F238E27FC236}">
                      <a16:creationId xmlns:a16="http://schemas.microsoft.com/office/drawing/2014/main" id="{F0152311-E732-6443-AC59-5D4B29DE1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7" y="4239"/>
                  <a:ext cx="223" cy="345"/>
                </a:xfrm>
                <a:custGeom>
                  <a:avLst/>
                  <a:gdLst>
                    <a:gd name="T0" fmla="*/ 558 w 1116"/>
                    <a:gd name="T1" fmla="*/ 1728 h 1728"/>
                    <a:gd name="T2" fmla="*/ 529 w 1116"/>
                    <a:gd name="T3" fmla="*/ 1728 h 1728"/>
                    <a:gd name="T4" fmla="*/ 474 w 1116"/>
                    <a:gd name="T5" fmla="*/ 1722 h 1728"/>
                    <a:gd name="T6" fmla="*/ 419 w 1116"/>
                    <a:gd name="T7" fmla="*/ 1711 h 1728"/>
                    <a:gd name="T8" fmla="*/ 367 w 1116"/>
                    <a:gd name="T9" fmla="*/ 1695 h 1728"/>
                    <a:gd name="T10" fmla="*/ 317 w 1116"/>
                    <a:gd name="T11" fmla="*/ 1674 h 1728"/>
                    <a:gd name="T12" fmla="*/ 270 w 1116"/>
                    <a:gd name="T13" fmla="*/ 1647 h 1728"/>
                    <a:gd name="T14" fmla="*/ 225 w 1116"/>
                    <a:gd name="T15" fmla="*/ 1617 h 1728"/>
                    <a:gd name="T16" fmla="*/ 183 w 1116"/>
                    <a:gd name="T17" fmla="*/ 1583 h 1728"/>
                    <a:gd name="T18" fmla="*/ 145 w 1116"/>
                    <a:gd name="T19" fmla="*/ 1545 h 1728"/>
                    <a:gd name="T20" fmla="*/ 111 w 1116"/>
                    <a:gd name="T21" fmla="*/ 1504 h 1728"/>
                    <a:gd name="T22" fmla="*/ 82 w 1116"/>
                    <a:gd name="T23" fmla="*/ 1459 h 1728"/>
                    <a:gd name="T24" fmla="*/ 55 w 1116"/>
                    <a:gd name="T25" fmla="*/ 1412 h 1728"/>
                    <a:gd name="T26" fmla="*/ 35 w 1116"/>
                    <a:gd name="T27" fmla="*/ 1362 h 1728"/>
                    <a:gd name="T28" fmla="*/ 18 w 1116"/>
                    <a:gd name="T29" fmla="*/ 1310 h 1728"/>
                    <a:gd name="T30" fmla="*/ 6 w 1116"/>
                    <a:gd name="T31" fmla="*/ 1255 h 1728"/>
                    <a:gd name="T32" fmla="*/ 1 w 1116"/>
                    <a:gd name="T33" fmla="*/ 1199 h 1728"/>
                    <a:gd name="T34" fmla="*/ 0 w 1116"/>
                    <a:gd name="T35" fmla="*/ 1171 h 1728"/>
                    <a:gd name="T36" fmla="*/ 0 w 1116"/>
                    <a:gd name="T37" fmla="*/ 0 h 1728"/>
                    <a:gd name="T38" fmla="*/ 1116 w 1116"/>
                    <a:gd name="T39" fmla="*/ 0 h 1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16" h="1728">
                      <a:moveTo>
                        <a:pt x="558" y="1728"/>
                      </a:moveTo>
                      <a:lnTo>
                        <a:pt x="529" y="1728"/>
                      </a:lnTo>
                      <a:lnTo>
                        <a:pt x="474" y="1722"/>
                      </a:lnTo>
                      <a:lnTo>
                        <a:pt x="419" y="1711"/>
                      </a:lnTo>
                      <a:lnTo>
                        <a:pt x="367" y="1695"/>
                      </a:lnTo>
                      <a:lnTo>
                        <a:pt x="317" y="1674"/>
                      </a:lnTo>
                      <a:lnTo>
                        <a:pt x="270" y="1647"/>
                      </a:lnTo>
                      <a:lnTo>
                        <a:pt x="225" y="1617"/>
                      </a:lnTo>
                      <a:lnTo>
                        <a:pt x="183" y="1583"/>
                      </a:lnTo>
                      <a:lnTo>
                        <a:pt x="145" y="1545"/>
                      </a:lnTo>
                      <a:lnTo>
                        <a:pt x="111" y="1504"/>
                      </a:lnTo>
                      <a:lnTo>
                        <a:pt x="82" y="1459"/>
                      </a:lnTo>
                      <a:lnTo>
                        <a:pt x="55" y="1412"/>
                      </a:lnTo>
                      <a:lnTo>
                        <a:pt x="35" y="1362"/>
                      </a:lnTo>
                      <a:lnTo>
                        <a:pt x="18" y="1310"/>
                      </a:lnTo>
                      <a:lnTo>
                        <a:pt x="6" y="1255"/>
                      </a:lnTo>
                      <a:lnTo>
                        <a:pt x="1" y="1199"/>
                      </a:lnTo>
                      <a:lnTo>
                        <a:pt x="0" y="1171"/>
                      </a:lnTo>
                      <a:lnTo>
                        <a:pt x="0" y="0"/>
                      </a:lnTo>
                      <a:lnTo>
                        <a:pt x="111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FE1F747-4583-F241-9218-D2B6F0364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6841" y="3258744"/>
              <a:ext cx="779752" cy="77975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3AF997-BFFB-6349-BB43-09C5E661FC77}"/>
              </a:ext>
            </a:extLst>
          </p:cNvPr>
          <p:cNvSpPr/>
          <p:nvPr/>
        </p:nvSpPr>
        <p:spPr>
          <a:xfrm>
            <a:off x="5666376" y="259876"/>
            <a:ext cx="1005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목차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9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성능 수준 명시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F4A7E-9E26-B247-A655-E89EE5A4B80E}"/>
              </a:ext>
            </a:extLst>
          </p:cNvPr>
          <p:cNvSpPr txBox="1"/>
          <p:nvPr/>
        </p:nvSpPr>
        <p:spPr>
          <a:xfrm>
            <a:off x="927132" y="1474712"/>
            <a:ext cx="1037394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 v</a:t>
            </a:r>
            <a:r>
              <a:rPr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와 </a:t>
            </a:r>
            <a:r>
              <a:rPr lang="en-US" altLang="ko-KR" sz="25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v4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비교에서는 속도와 정확도 면에서 </a:t>
            </a:r>
            <a:endParaRPr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sz="25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v4</a:t>
            </a:r>
            <a:r>
              <a:rPr lang="ko-KR" altLang="en-US" sz="25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사용하는 것이 확실히 유리하다는 결론</a:t>
            </a:r>
            <a:endParaRPr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sz="25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v4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vs </a:t>
            </a:r>
            <a:r>
              <a:rPr lang="en-US" altLang="ko-KR" sz="2500" b="1" dirty="0">
                <a:solidFill>
                  <a:srgbClr val="00B05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pp-YOLO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에서는 </a:t>
            </a:r>
            <a:endParaRPr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sz="2500" b="1" dirty="0">
                <a:solidFill>
                  <a:srgbClr val="00B05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pp-YOLO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모델이 속도와 정확도 면에서 우위인 것을 확인했으나 </a:t>
            </a:r>
            <a:endParaRPr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가장 최신 버전이므로</a:t>
            </a:r>
            <a:r>
              <a:rPr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레퍼런스가 부족함</a:t>
            </a:r>
            <a:endParaRPr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sz="25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v4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vs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2500" b="1" dirty="0">
                <a:solidFill>
                  <a:srgbClr val="0432FF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v5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에서는 학자들 사이에서도 속도와 정확도 면에서 의견이 분분함</a:t>
            </a:r>
            <a:endParaRPr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따라서</a:t>
            </a:r>
            <a:r>
              <a:rPr lang="ko-KR" altLang="en-US" sz="25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25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v4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와 </a:t>
            </a:r>
            <a:r>
              <a:rPr lang="en-US" altLang="ko-KR" sz="2500" b="1" dirty="0">
                <a:solidFill>
                  <a:srgbClr val="0432FF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v5</a:t>
            </a:r>
            <a:r>
              <a:rPr lang="ko-KR" altLang="en-US" sz="25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최종적으로 고려했다</a:t>
            </a:r>
            <a:r>
              <a:rPr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lang="en-US" altLang="ko-Kore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lang="en" altLang="ko-Kore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 </a:t>
            </a:r>
            <a:r>
              <a:rPr lang="en" altLang="ko-Kore-KR" sz="25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v4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는 </a:t>
            </a:r>
            <a:r>
              <a:rPr lang="en" altLang="ko-Kore-KR" sz="2500" b="1" dirty="0">
                <a:solidFill>
                  <a:srgbClr val="0432FF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v5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비해 </a:t>
            </a:r>
            <a:r>
              <a:rPr lang="ko-KR" altLang="en-US" sz="3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느리게 동작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하지만 </a:t>
            </a:r>
            <a:r>
              <a:rPr lang="en" altLang="ko-Kore-KR" sz="3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FPS</a:t>
            </a:r>
            <a:r>
              <a:rPr lang="ko-KR" altLang="en-US" sz="3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성능을 최적화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할 수 있고</a:t>
            </a:r>
            <a:r>
              <a:rPr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</a:p>
          <a:p>
            <a:r>
              <a:rPr lang="en-US" altLang="ko-Kore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</a:t>
            </a:r>
            <a:r>
              <a:rPr lang="en" altLang="ko-Kore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LO </a:t>
            </a:r>
            <a:r>
              <a:rPr lang="en" altLang="ko-Kore-KR" sz="2500" b="1" dirty="0">
                <a:solidFill>
                  <a:srgbClr val="0432FF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v5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는 </a:t>
            </a:r>
            <a:r>
              <a:rPr lang="en" altLang="ko-Kore-KR" sz="25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v4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비해 </a:t>
            </a:r>
            <a:r>
              <a:rPr lang="ko-KR" altLang="en-US" sz="3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더 쉽게 환경을 구성하고</a:t>
            </a:r>
            <a:r>
              <a:rPr lang="en-US" altLang="ko-KR" sz="3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3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구현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할 수 있다</a:t>
            </a:r>
            <a:r>
              <a:rPr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endParaRPr kumimoji="1" lang="ko-Kore-KR" altLang="en-US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714F1E-1EB5-5A4C-9400-5213155E2675}"/>
              </a:ext>
            </a:extLst>
          </p:cNvPr>
          <p:cNvSpPr/>
          <p:nvPr/>
        </p:nvSpPr>
        <p:spPr>
          <a:xfrm>
            <a:off x="2822265" y="2717427"/>
            <a:ext cx="6583680" cy="2377440"/>
          </a:xfrm>
          <a:prstGeom prst="rect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5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ore-KR" altLang="en-US" sz="25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속도와</a:t>
            </a:r>
            <a:r>
              <a:rPr kumimoji="1" lang="ko-KR" altLang="en-US" sz="25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정확도 면에서 </a:t>
            </a:r>
            <a:endParaRPr kumimoji="1" lang="en-US" altLang="ko-KR" sz="25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25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v3</a:t>
            </a:r>
            <a:r>
              <a:rPr kumimoji="1" lang="ko-KR" altLang="en-US" sz="25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이상의 성능을 보장하고</a:t>
            </a:r>
            <a:endParaRPr kumimoji="1" lang="en-US" altLang="ko-KR" sz="25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5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참고할 레퍼런스의 수가 많으며</a:t>
            </a:r>
            <a:endParaRPr kumimoji="1" lang="en-US" altLang="ko-KR" sz="25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25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v5</a:t>
            </a:r>
            <a:r>
              <a:rPr kumimoji="1" lang="ko-KR" altLang="en-US" sz="25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보다 </a:t>
            </a:r>
            <a:r>
              <a:rPr kumimoji="1" lang="en-US" altLang="ko-KR" sz="25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FPS </a:t>
            </a:r>
            <a:r>
              <a:rPr kumimoji="1" lang="ko-KR" altLang="en-US" sz="25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성능이 최적화 된 </a:t>
            </a:r>
            <a:endParaRPr kumimoji="1" lang="en-US" altLang="ko-KR" sz="25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25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v4 </a:t>
            </a:r>
            <a:r>
              <a:rPr kumimoji="1" lang="ko-KR" altLang="en-US" sz="25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모델을 사용하기로 결정</a:t>
            </a:r>
            <a:endParaRPr kumimoji="1" lang="en-US" altLang="ko-KR" sz="25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ko-Kore-KR" altLang="en-US" sz="25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1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성능 수준 명시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CDDAA-FBC7-F84F-9B20-D4F1D56E13D3}"/>
              </a:ext>
            </a:extLst>
          </p:cNvPr>
          <p:cNvSpPr txBox="1"/>
          <p:nvPr/>
        </p:nvSpPr>
        <p:spPr>
          <a:xfrm>
            <a:off x="890953" y="1162849"/>
            <a:ext cx="79013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MS COCO dataset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특징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다양한 크기의 물체가 존재하며</a:t>
            </a:r>
            <a:r>
              <a:rPr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높은 비율로 작은 물체들이 존재</a:t>
            </a:r>
            <a:endParaRPr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다른 </a:t>
            </a:r>
            <a:r>
              <a:rPr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dataset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비해 </a:t>
            </a:r>
            <a:r>
              <a:rPr lang="en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</a:t>
            </a:r>
            <a:r>
              <a:rPr lang="en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conic 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하지 않음</a:t>
            </a:r>
            <a:endParaRPr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Object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들이 혼잡하게 존재하고</a:t>
            </a:r>
            <a:r>
              <a:rPr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en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occlusion(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폐색</a:t>
            </a:r>
            <a:r>
              <a:rPr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 많이 존재 </a:t>
            </a:r>
            <a:endParaRPr lang="ko-Kore-KR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ko-Kore-KR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74DDA0D-CBC8-1040-A259-E198482B1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4" y="2906976"/>
            <a:ext cx="5243471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43BB2BAB-0569-0B48-9B36-A6714F4EE08B}"/>
              </a:ext>
            </a:extLst>
          </p:cNvPr>
          <p:cNvSpPr/>
          <p:nvPr/>
        </p:nvSpPr>
        <p:spPr>
          <a:xfrm>
            <a:off x="1207478" y="5448407"/>
            <a:ext cx="879230" cy="562708"/>
          </a:xfrm>
          <a:prstGeom prst="rightArrow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34BCE-0BA0-5847-90CA-1E61F0AE10C3}"/>
              </a:ext>
            </a:extLst>
          </p:cNvPr>
          <p:cNvSpPr txBox="1"/>
          <p:nvPr/>
        </p:nvSpPr>
        <p:spPr>
          <a:xfrm>
            <a:off x="2278644" y="5491234"/>
            <a:ext cx="83234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COCO dataset</a:t>
            </a:r>
            <a:r>
              <a:rPr kumimoji="1" lang="ko-Kore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과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최대한 비슷한 이미지 형태로 학습 모델 구축</a:t>
            </a:r>
            <a:endParaRPr kumimoji="1" lang="ko-Kore-KR" altLang="en-US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1" name="더하기 10">
            <a:extLst>
              <a:ext uri="{FF2B5EF4-FFF2-40B4-BE49-F238E27FC236}">
                <a16:creationId xmlns:a16="http://schemas.microsoft.com/office/drawing/2014/main" id="{84407956-6626-1B42-BA7E-B329D1F85042}"/>
              </a:ext>
            </a:extLst>
          </p:cNvPr>
          <p:cNvSpPr/>
          <p:nvPr/>
        </p:nvSpPr>
        <p:spPr>
          <a:xfrm>
            <a:off x="6386894" y="3462520"/>
            <a:ext cx="790832" cy="827903"/>
          </a:xfrm>
          <a:prstGeom prst="mathPlus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3BB7F8-1616-9042-B1D1-8959FF635BD4}"/>
              </a:ext>
            </a:extLst>
          </p:cNvPr>
          <p:cNvSpPr/>
          <p:nvPr/>
        </p:nvSpPr>
        <p:spPr>
          <a:xfrm>
            <a:off x="7384995" y="2849845"/>
            <a:ext cx="3723729" cy="2040984"/>
          </a:xfrm>
          <a:prstGeom prst="rect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다양한</a:t>
            </a:r>
            <a:r>
              <a:rPr kumimoji="1" lang="ko-KR" altLang="en-US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augmentation </a:t>
            </a:r>
            <a:r>
              <a:rPr kumimoji="1" lang="ko-KR" altLang="en-US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기법을 통해 </a:t>
            </a:r>
            <a:endParaRPr kumimoji="1" lang="en-US" altLang="ko-KR" sz="20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충분한 양의 데이터를 확보</a:t>
            </a:r>
            <a:endParaRPr kumimoji="1" lang="ko-Kore-KR" altLang="en-US" sz="20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61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성능 수준 명시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CDDAA-FBC7-F84F-9B20-D4F1D56E13D3}"/>
              </a:ext>
            </a:extLst>
          </p:cNvPr>
          <p:cNvSpPr txBox="1"/>
          <p:nvPr/>
        </p:nvSpPr>
        <p:spPr>
          <a:xfrm>
            <a:off x="4745510" y="1920936"/>
            <a:ext cx="68057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 v4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모델을 이용 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학습 모델로 구축할 이미지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COCO dataset 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특징 모방 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최종 학습 모델 </a:t>
            </a:r>
            <a:r>
              <a:rPr kumimoji="1" lang="en-US" altLang="ko-KR" sz="23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mAP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60~70mAP</a:t>
            </a:r>
          </a:p>
          <a:p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 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(YOLO v4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COCO train dataset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43.5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3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mAP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사용자에게 제시할 최종 결과물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Bounding box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confidence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score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가 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80%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이상인 객체가 포함된 이미지 데이터 셋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D9D081-6139-8340-B1C3-95CEF03F3031}"/>
              </a:ext>
            </a:extLst>
          </p:cNvPr>
          <p:cNvGrpSpPr/>
          <p:nvPr/>
        </p:nvGrpSpPr>
        <p:grpSpPr>
          <a:xfrm>
            <a:off x="533888" y="1831128"/>
            <a:ext cx="4876800" cy="3259247"/>
            <a:chOff x="533888" y="1831128"/>
            <a:chExt cx="4876800" cy="325924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7D5F8F-4273-C741-95CA-BA8244F06337}"/>
                </a:ext>
              </a:extLst>
            </p:cNvPr>
            <p:cNvGrpSpPr/>
            <p:nvPr/>
          </p:nvGrpSpPr>
          <p:grpSpPr>
            <a:xfrm>
              <a:off x="533888" y="1831128"/>
              <a:ext cx="4876800" cy="3259247"/>
              <a:chOff x="6681064" y="2186681"/>
              <a:chExt cx="4876800" cy="3259247"/>
            </a:xfrm>
          </p:grpSpPr>
          <p:pic>
            <p:nvPicPr>
              <p:cNvPr id="11" name="Picture 2" descr="page1image54433888">
                <a:extLst>
                  <a:ext uri="{FF2B5EF4-FFF2-40B4-BE49-F238E27FC236}">
                    <a16:creationId xmlns:a16="http://schemas.microsoft.com/office/drawing/2014/main" id="{0314CCEF-3339-0D48-93C9-BD0A8096F8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1064" y="2186681"/>
                <a:ext cx="3533767" cy="28000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7E99C0D-E55A-8F4D-9CEB-9CA504C2616B}"/>
                  </a:ext>
                </a:extLst>
              </p:cNvPr>
              <p:cNvSpPr/>
              <p:nvPr/>
            </p:nvSpPr>
            <p:spPr>
              <a:xfrm>
                <a:off x="6681064" y="4984263"/>
                <a:ext cx="48768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ko-Kore-KR" sz="1200" b="1" dirty="0">
                    <a:solidFill>
                      <a:srgbClr val="00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YOLOv4: Optimal Speed and Accuracy of Object Detection</a:t>
                </a:r>
              </a:p>
              <a:p>
                <a:r>
                  <a:rPr lang="en" altLang="ko-Kore-KR" sz="1200" b="1" dirty="0">
                    <a:solidFill>
                      <a:srgbClr val="00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Alexey </a:t>
                </a:r>
                <a:r>
                  <a:rPr lang="en" altLang="ko-Kore-KR" sz="1200" b="1" dirty="0" err="1">
                    <a:solidFill>
                      <a:srgbClr val="00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Bochkovskiy</a:t>
                </a:r>
                <a:r>
                  <a:rPr lang="en" altLang="ko-Kore-KR" sz="1200" b="1" dirty="0">
                    <a:solidFill>
                      <a:srgbClr val="00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, </a:t>
                </a:r>
                <a:r>
                  <a:rPr lang="en" altLang="ko-Kore-KR" sz="1200" b="1" dirty="0" err="1">
                    <a:solidFill>
                      <a:srgbClr val="00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Chien</a:t>
                </a:r>
                <a:r>
                  <a:rPr lang="en" altLang="ko-Kore-KR" sz="1200" b="1" dirty="0">
                    <a:solidFill>
                      <a:srgbClr val="000000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-Yao Wang, Hong-Yuan Mark Liao</a:t>
                </a:r>
              </a:p>
            </p:txBody>
          </p:sp>
        </p:grp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224A8C7-BB89-8445-933D-72D6C37AE94E}"/>
                </a:ext>
              </a:extLst>
            </p:cNvPr>
            <p:cNvSpPr/>
            <p:nvPr/>
          </p:nvSpPr>
          <p:spPr>
            <a:xfrm>
              <a:off x="2151673" y="2560572"/>
              <a:ext cx="1805354" cy="1055077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59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차후 계획 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322CC9-B1CD-394C-BC93-DBD63A62AAEF}"/>
              </a:ext>
            </a:extLst>
          </p:cNvPr>
          <p:cNvSpPr txBox="1"/>
          <p:nvPr/>
        </p:nvSpPr>
        <p:spPr>
          <a:xfrm>
            <a:off x="1067777" y="1828800"/>
            <a:ext cx="94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1.</a:t>
            </a:r>
            <a:r>
              <a:rPr kumimoji="1" lang="ko-KR" altLang="en-US" sz="3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3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Gathering and annotation</a:t>
            </a:r>
          </a:p>
          <a:p>
            <a:pPr marL="457200" indent="-457200">
              <a:buAutoNum type="arabicPeriod"/>
            </a:pPr>
            <a:endParaRPr kumimoji="1" lang="en-US" altLang="ko-Kore-KR" sz="3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3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2.</a:t>
            </a:r>
            <a:r>
              <a:rPr kumimoji="1" lang="ko-KR" altLang="en-US" sz="3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3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Custom YOLO model </a:t>
            </a:r>
            <a:r>
              <a:rPr kumimoji="1" lang="ko-KR" altLang="en-US" sz="3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구축</a:t>
            </a:r>
            <a:endParaRPr kumimoji="1" lang="ko-Kore-KR" altLang="en-US" sz="3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111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CDDAA-FBC7-F84F-9B20-D4F1D56E13D3}"/>
              </a:ext>
            </a:extLst>
          </p:cNvPr>
          <p:cNvSpPr txBox="1"/>
          <p:nvPr/>
        </p:nvSpPr>
        <p:spPr>
          <a:xfrm>
            <a:off x="4380556" y="2937011"/>
            <a:ext cx="3467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감사합니다</a:t>
            </a:r>
            <a:endParaRPr kumimoji="1" lang="ko-Kore-KR" altLang="en-US" sz="6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33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9072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진행 사항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C60100-4675-BF43-AE09-3ECBF63EFD6D}"/>
              </a:ext>
            </a:extLst>
          </p:cNvPr>
          <p:cNvGrpSpPr/>
          <p:nvPr/>
        </p:nvGrpSpPr>
        <p:grpSpPr>
          <a:xfrm>
            <a:off x="1067777" y="2333591"/>
            <a:ext cx="4595447" cy="2251692"/>
            <a:chOff x="1120531" y="2056592"/>
            <a:chExt cx="4595447" cy="22516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CDDFA5-4190-CE4B-B6AF-05F74227338B}"/>
                </a:ext>
              </a:extLst>
            </p:cNvPr>
            <p:cNvSpPr txBox="1"/>
            <p:nvPr/>
          </p:nvSpPr>
          <p:spPr>
            <a:xfrm>
              <a:off x="1120531" y="2056592"/>
              <a:ext cx="339969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1. </a:t>
              </a:r>
              <a:r>
                <a:rPr kumimoji="1" lang="ko-KR" altLang="en-US" sz="3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변경 사항</a:t>
              </a:r>
              <a:endParaRPr kumimoji="1" lang="ko-Kore-KR" altLang="en-US" sz="30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49AD92-208F-264E-AE5B-0FB8730EB224}"/>
                </a:ext>
              </a:extLst>
            </p:cNvPr>
            <p:cNvSpPr txBox="1"/>
            <p:nvPr/>
          </p:nvSpPr>
          <p:spPr>
            <a:xfrm>
              <a:off x="1120531" y="2905439"/>
              <a:ext cx="45954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2.</a:t>
              </a:r>
              <a:r>
                <a:rPr kumimoji="1" lang="ko-KR" altLang="en-US" sz="3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차별화 아이디어</a:t>
              </a:r>
              <a:endParaRPr kumimoji="1" lang="ko-Kore-KR" altLang="en-US" sz="30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A0EA32-F143-1443-967E-5164E1273B39}"/>
                </a:ext>
              </a:extLst>
            </p:cNvPr>
            <p:cNvSpPr txBox="1"/>
            <p:nvPr/>
          </p:nvSpPr>
          <p:spPr>
            <a:xfrm>
              <a:off x="1120531" y="3754286"/>
              <a:ext cx="41148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3.</a:t>
              </a:r>
              <a:r>
                <a:rPr kumimoji="1" lang="ko-KR" altLang="en-US" sz="3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</a:t>
              </a:r>
              <a:r>
                <a:rPr kumimoji="1" lang="ko-Kore-KR" altLang="en-US" sz="3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성능</a:t>
              </a:r>
              <a:r>
                <a:rPr kumimoji="1" lang="ko-KR" altLang="en-US" sz="3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수준 명시 </a:t>
              </a:r>
              <a:endParaRPr kumimoji="1" lang="ko-Kore-KR" altLang="en-US" sz="30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22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9F4D2E7-6458-224C-AA95-3849F9DBE1F1}"/>
              </a:ext>
            </a:extLst>
          </p:cNvPr>
          <p:cNvSpPr/>
          <p:nvPr/>
        </p:nvSpPr>
        <p:spPr>
          <a:xfrm>
            <a:off x="333469" y="29072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결과물 제공 데이터 변경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816E2-2B23-5D4B-A1DD-3A253676078D}"/>
              </a:ext>
            </a:extLst>
          </p:cNvPr>
          <p:cNvSpPr txBox="1"/>
          <p:nvPr/>
        </p:nvSpPr>
        <p:spPr>
          <a:xfrm>
            <a:off x="617383" y="1104093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AIHUB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661D53-6CF6-6A43-B45F-BE81F02640A5}"/>
              </a:ext>
            </a:extLst>
          </p:cNvPr>
          <p:cNvGrpSpPr/>
          <p:nvPr/>
        </p:nvGrpSpPr>
        <p:grpSpPr>
          <a:xfrm>
            <a:off x="5720861" y="1115838"/>
            <a:ext cx="5853756" cy="5266234"/>
            <a:chOff x="5726572" y="1473425"/>
            <a:chExt cx="5853756" cy="5266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3881273-89D2-DB4F-A5D3-ABA2A42725CA}"/>
                </a:ext>
              </a:extLst>
            </p:cNvPr>
            <p:cNvGrpSpPr/>
            <p:nvPr/>
          </p:nvGrpSpPr>
          <p:grpSpPr>
            <a:xfrm>
              <a:off x="5726572" y="1473425"/>
              <a:ext cx="5853756" cy="2825750"/>
              <a:chOff x="617383" y="3311653"/>
              <a:chExt cx="5853756" cy="282575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4620CF7-F679-7C41-9B0A-5BDDB2F71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5489" y="3311653"/>
                <a:ext cx="5835650" cy="1975044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EA654D7-0F35-C545-8093-88CA6E7F5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383" y="5053639"/>
                <a:ext cx="5835650" cy="1083764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557704-3E20-1345-910B-D9179952D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6572" y="4285281"/>
              <a:ext cx="5853756" cy="2454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65FF79-B856-3C47-A551-775AC0C726D6}"/>
              </a:ext>
            </a:extLst>
          </p:cNvPr>
          <p:cNvSpPr txBox="1"/>
          <p:nvPr/>
        </p:nvSpPr>
        <p:spPr>
          <a:xfrm>
            <a:off x="617383" y="1633407"/>
            <a:ext cx="534630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기존에</a:t>
            </a:r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정했던 결과물 제공 방식은 탐지된 객체가 담긴 </a:t>
            </a:r>
            <a:endParaRPr kumimoji="1" lang="en-US" altLang="ko-KR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이미지만을 제공</a:t>
            </a:r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하는 것이었으나</a:t>
            </a:r>
            <a:r>
              <a:rPr kumimoji="1"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</a:p>
          <a:p>
            <a:endParaRPr kumimoji="1" lang="en-US" altLang="ko-KR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Open Dataset</a:t>
            </a:r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제공하는 대부분의 사이트들이 </a:t>
            </a:r>
            <a:endParaRPr kumimoji="1" lang="en-US" altLang="ko-KR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</a:t>
            </a:r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kumimoji="1" lang="en-US" altLang="ko-KR" sz="2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annotation</a:t>
            </a:r>
            <a:r>
              <a:rPr kumimoji="1" lang="ko-KR" altLang="en-US" sz="2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정보와</a:t>
            </a:r>
            <a:r>
              <a:rPr kumimoji="1" lang="en-US" altLang="ko-KR" sz="2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metadata</a:t>
            </a:r>
            <a:r>
              <a:rPr kumimoji="1" lang="ko-KR" altLang="en-US" sz="2000" b="1" u="sng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2000" b="1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제공</a:t>
            </a:r>
            <a:endParaRPr kumimoji="1" lang="en-US" altLang="ko-KR" sz="2000" b="1" u="sng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하는 것을 파악</a:t>
            </a:r>
            <a:endParaRPr kumimoji="1" lang="ko-Kore-KR" altLang="en-US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F6FA0-4194-8547-84AD-7D61A876A24B}"/>
              </a:ext>
            </a:extLst>
          </p:cNvPr>
          <p:cNvSpPr txBox="1"/>
          <p:nvPr/>
        </p:nvSpPr>
        <p:spPr>
          <a:xfrm>
            <a:off x="546980" y="4075150"/>
            <a:ext cx="4960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학습 모델로 탐지된 객체에 대한 정보를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Bounding box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좌표 값과 </a:t>
            </a:r>
            <a:r>
              <a:rPr kumimoji="1" lang="en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confidence score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id, class id, class name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구성하여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제공하기로 결정</a:t>
            </a:r>
            <a:endParaRPr kumimoji="1" lang="ko-Kore-KR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025" name="Picture 1" descr="page6image51249568">
            <a:extLst>
              <a:ext uri="{FF2B5EF4-FFF2-40B4-BE49-F238E27FC236}">
                <a16:creationId xmlns:a16="http://schemas.microsoft.com/office/drawing/2014/main" id="{A992F665-DB10-1F4A-9A02-57CE60B24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531" y="4736870"/>
            <a:ext cx="4288139" cy="164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41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변경 사항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DA9415-7C08-C74B-BCF9-37440B7D91AA}"/>
              </a:ext>
            </a:extLst>
          </p:cNvPr>
          <p:cNvSpPr txBox="1"/>
          <p:nvPr/>
        </p:nvSpPr>
        <p:spPr>
          <a:xfrm>
            <a:off x="1973805" y="2464740"/>
            <a:ext cx="36501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제공할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객체를 미리 정해두고 사용자가 선택하는 기능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ore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ore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사용자에게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3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객체명과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이미지를 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3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입력받아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출력해주는 기능 </a:t>
            </a:r>
            <a:endParaRPr kumimoji="1" lang="ko-Kore-KR" altLang="en-US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D64703-6C3F-EE4E-9C02-1B2CDB2961F9}"/>
              </a:ext>
            </a:extLst>
          </p:cNvPr>
          <p:cNvSpPr/>
          <p:nvPr/>
        </p:nvSpPr>
        <p:spPr>
          <a:xfrm>
            <a:off x="5623907" y="2198348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ko-Kore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사용자에게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5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객체명과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이미지를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5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입력받아</a:t>
            </a:r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출력해주는 기능을 </a:t>
            </a:r>
            <a:endParaRPr kumimoji="1"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추가할 경우 고려 사항</a:t>
            </a:r>
            <a:endParaRPr kumimoji="1" lang="ko-Kore-KR" altLang="en-US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C6AAB-82BD-4842-ACD2-DAEE34DB9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94" y="3444843"/>
            <a:ext cx="1862049" cy="18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변경 사항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44CCB-7BBB-44BF-8A58-96CE33222052}"/>
              </a:ext>
            </a:extLst>
          </p:cNvPr>
          <p:cNvSpPr txBox="1"/>
          <p:nvPr/>
        </p:nvSpPr>
        <p:spPr>
          <a:xfrm>
            <a:off x="1190531" y="1348044"/>
            <a:ext cx="972365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</a:rPr>
              <a:t>1.</a:t>
            </a: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</a:rPr>
              <a:t> 사용자 입력을 받을 때 몇 장을 받아야 하는가 </a:t>
            </a:r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</a:rPr>
              <a:t>?</a:t>
            </a:r>
          </a:p>
          <a:p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  </a:t>
            </a:r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1)</a:t>
            </a: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 너무 적은 수의 사용자 입력 요구는 객체 탐지의 정확도에 영향을 미침</a:t>
            </a:r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  <a:sym typeface="Wingdings" pitchFamily="2" charset="2"/>
            </a:endParaRPr>
          </a:p>
          <a:p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  </a:t>
            </a:r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2)</a:t>
            </a: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 너무 많은 수의 사용자 입력 요구는 사용성이 낮아짐</a:t>
            </a:r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  <a:sym typeface="Wingdings" pitchFamily="2" charset="2"/>
            </a:endParaRPr>
          </a:p>
          <a:p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정확도 향상을 위해서는 </a:t>
            </a:r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augmentation</a:t>
            </a: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이 반드시 필요하며 어느 정도의 양을 확보해야 하는가 </a:t>
            </a:r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?</a:t>
            </a: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 </a:t>
            </a:r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몇 장을 확보해야 학습 모델 구축의 시간이 </a:t>
            </a:r>
            <a:r>
              <a:rPr kumimoji="1" lang="ko-KR" altLang="en-US" sz="2300" b="1" dirty="0" err="1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시간반응성</a:t>
            </a: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 품질을 만족하는가 </a:t>
            </a:r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?</a:t>
            </a:r>
          </a:p>
          <a:p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</a:endParaRPr>
          </a:p>
          <a:p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</a:rPr>
              <a:t>2.</a:t>
            </a: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</a:rPr>
              <a:t> 사용자가 입력하는 이미지의 퀄리티가 일정 수준을 충족하는가 </a:t>
            </a:r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</a:rPr>
              <a:t>?</a:t>
            </a:r>
          </a:p>
          <a:p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</a:rPr>
              <a:t>     </a:t>
            </a:r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사용자로부터 입력 받는 이미지 수준에 대한 명시가 필요</a:t>
            </a:r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  <a:sym typeface="Wingdings" pitchFamily="2" charset="2"/>
            </a:endParaRPr>
          </a:p>
          <a:p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ex) </a:t>
            </a: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다양한 크기의 객체 존재</a:t>
            </a:r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,</a:t>
            </a: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 여러 객체가 혼잡하게 존재</a:t>
            </a:r>
            <a:r>
              <a:rPr kumimoji="1" lang="en-US" altLang="ko-KR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..</a:t>
            </a:r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  <a:sym typeface="Wingdings" pitchFamily="2" charset="2"/>
              </a:rPr>
              <a:t> </a:t>
            </a:r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  <a:sym typeface="Wingdings" pitchFamily="2" charset="2"/>
            </a:endParaRPr>
          </a:p>
          <a:p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</a:endParaRPr>
          </a:p>
          <a:p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</a:endParaRPr>
          </a:p>
          <a:p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</a:endParaRPr>
          </a:p>
          <a:p>
            <a:endParaRPr kumimoji="1" lang="en-US" altLang="ko-KR" sz="2300" b="1" dirty="0">
              <a:latin typeface="Bookman Old Style" panose="02050604050505020204" pitchFamily="18" charset="0"/>
              <a:ea typeface="BM HANNA Air OTF" panose="020B0600000101010101"/>
            </a:endParaRPr>
          </a:p>
          <a:p>
            <a:r>
              <a:rPr kumimoji="1" lang="ko-KR" altLang="en-US" sz="2300" b="1" dirty="0">
                <a:latin typeface="Bookman Old Style" panose="02050604050505020204" pitchFamily="18" charset="0"/>
                <a:ea typeface="BM HANNA Air OTF" panose="020B0600000101010101"/>
              </a:rPr>
              <a:t> </a:t>
            </a:r>
            <a:endParaRPr kumimoji="1" lang="ko-Kore-KR" altLang="en-US" sz="2300" b="1" dirty="0">
              <a:latin typeface="Bookman Old Style" panose="02050604050505020204" pitchFamily="18" charset="0"/>
              <a:ea typeface="BM HANNA Air OTF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727795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E029F47-3F0F-CC4C-96A1-0E44FCB75687}"/>
              </a:ext>
            </a:extLst>
          </p:cNvPr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변경 사항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61DFD-2D82-47B7-A6A8-C6CF98ECB98C}"/>
              </a:ext>
            </a:extLst>
          </p:cNvPr>
          <p:cNvSpPr txBox="1"/>
          <p:nvPr/>
        </p:nvSpPr>
        <p:spPr>
          <a:xfrm>
            <a:off x="919666" y="1394770"/>
            <a:ext cx="987158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시간반응성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정확성 문제 해결을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위해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OSR/CROSR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대해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조사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38AF3-6DD4-4A7B-8B96-D381D49682E7}"/>
              </a:ext>
            </a:extLst>
          </p:cNvPr>
          <p:cNvSpPr txBox="1"/>
          <p:nvPr/>
        </p:nvSpPr>
        <p:spPr>
          <a:xfrm>
            <a:off x="2487314" y="4840344"/>
            <a:ext cx="721737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딥러닝 네트워크는 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 set recognition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 수행되어 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학습되지 않은 데이터에 대해 다른 클래스로의 분류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3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오분류</a:t>
            </a:r>
            <a:r>
              <a:rPr kumimoji="1" lang="en-US" altLang="ko-KR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23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3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결과로 내는 경우가 있음</a:t>
            </a:r>
            <a:endParaRPr kumimoji="1" lang="ko-Kore-KR" altLang="en-US" sz="23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2CC774-5975-5944-BE1E-0327E90885BC}"/>
              </a:ext>
            </a:extLst>
          </p:cNvPr>
          <p:cNvGrpSpPr/>
          <p:nvPr/>
        </p:nvGrpSpPr>
        <p:grpSpPr>
          <a:xfrm>
            <a:off x="6421318" y="1970475"/>
            <a:ext cx="4406386" cy="2335181"/>
            <a:chOff x="5177375" y="3992529"/>
            <a:chExt cx="6096000" cy="277325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B978315-CE4F-0E48-82C4-1C58820F3F5E}"/>
                </a:ext>
              </a:extLst>
            </p:cNvPr>
            <p:cNvSpPr/>
            <p:nvPr/>
          </p:nvSpPr>
          <p:spPr>
            <a:xfrm>
              <a:off x="5757482" y="5998203"/>
              <a:ext cx="5515893" cy="767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ko-Kore-KR" sz="12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Deep Neural Networks are Easily Fooled: High Confidence Predictions for Unrecognizable Images </a:t>
              </a:r>
            </a:p>
            <a:p>
              <a:r>
                <a:rPr lang="en" altLang="ko-Kore-KR" sz="12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Computer Vision and Pattern Recognition</a:t>
              </a:r>
              <a:r>
                <a:rPr lang="ko-KR" altLang="en-US" sz="12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</a:t>
              </a:r>
              <a:r>
                <a:rPr lang="en-US" altLang="ko-KR" sz="12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at 2015 CVPR</a:t>
              </a:r>
              <a:endParaRPr lang="ko-KR" altLang="en-US" sz="12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2A9875C-4F48-0B47-BAC3-0DEA21A2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7375" y="3992529"/>
              <a:ext cx="6096000" cy="200646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A2EA52F-1987-6E4E-811D-CDD896F9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66" y="1970474"/>
            <a:ext cx="5168183" cy="25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2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변경 사항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38AF3-6DD4-4A7B-8B96-D381D49682E7}"/>
              </a:ext>
            </a:extLst>
          </p:cNvPr>
          <p:cNvSpPr txBox="1"/>
          <p:nvPr/>
        </p:nvSpPr>
        <p:spPr>
          <a:xfrm>
            <a:off x="1041528" y="1137615"/>
            <a:ext cx="10482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Open set Recognition Open Max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알고리즘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학습된 알려진 클래스에 대한 데이터와 입력 데이터 사이의 거리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활성 벡터 거리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측정하여 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어느 클래스에도 속하지 않은 데이터의 경우 활성 벡터 값이 낮아지고 낮은 값들을 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하나의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Unknown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군집에 속하게 하여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Unknown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클래스 생성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또 새로운 입력 데이터에 대해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Unknown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클래스에 속하는 확률이 가장 클 때 명시적으로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reject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한다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kumimoji="1" lang="ko-KR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  <a:sym typeface="Wingdings" panose="05000000000000000000" pitchFamily="2" charset="2"/>
              </a:rPr>
              <a:t>오분류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anose="05000000000000000000" pitchFamily="2" charset="2"/>
              </a:rPr>
              <a:t> 발생 가능성 줄여주는 것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ko-Kore-KR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139526-4B03-BF4E-B706-AE2C597347A6}"/>
              </a:ext>
            </a:extLst>
          </p:cNvPr>
          <p:cNvGrpSpPr/>
          <p:nvPr/>
        </p:nvGrpSpPr>
        <p:grpSpPr>
          <a:xfrm>
            <a:off x="616472" y="3211612"/>
            <a:ext cx="5324475" cy="2752725"/>
            <a:chOff x="1010349" y="3108293"/>
            <a:chExt cx="5324475" cy="27527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7BD8F2-1FF0-46EB-B79A-DF60702F9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349" y="3108293"/>
              <a:ext cx="5324475" cy="275272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AAE06B7-2BBE-4199-BBBB-1B1BA690F526}"/>
                </a:ext>
              </a:extLst>
            </p:cNvPr>
            <p:cNvSpPr/>
            <p:nvPr/>
          </p:nvSpPr>
          <p:spPr>
            <a:xfrm>
              <a:off x="1364591" y="3661917"/>
              <a:ext cx="4918109" cy="1029585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3B29715-0DA8-4881-A1B5-DAF28F090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554" y="3189254"/>
            <a:ext cx="3130001" cy="279743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E857139-BCA3-7D4D-8F74-1A00DFC22915}"/>
              </a:ext>
            </a:extLst>
          </p:cNvPr>
          <p:cNvGrpSpPr/>
          <p:nvPr/>
        </p:nvGrpSpPr>
        <p:grpSpPr>
          <a:xfrm>
            <a:off x="5888823" y="3206408"/>
            <a:ext cx="2732731" cy="2752725"/>
            <a:chOff x="872835" y="2191770"/>
            <a:chExt cx="2714625" cy="283368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471351D-DB30-664E-A3C3-2671FE59F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35" y="2191770"/>
              <a:ext cx="2714625" cy="2833688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56D7EF5-BE95-6842-9532-BAF49BA9654B}"/>
                </a:ext>
              </a:extLst>
            </p:cNvPr>
            <p:cNvSpPr/>
            <p:nvPr/>
          </p:nvSpPr>
          <p:spPr>
            <a:xfrm>
              <a:off x="906730" y="3804905"/>
              <a:ext cx="2666653" cy="777240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3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9072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변경 사항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1B4EC5-F52F-BD44-B01E-29E75B00E449}"/>
              </a:ext>
            </a:extLst>
          </p:cNvPr>
          <p:cNvGrpSpPr/>
          <p:nvPr/>
        </p:nvGrpSpPr>
        <p:grpSpPr>
          <a:xfrm>
            <a:off x="1067777" y="1371594"/>
            <a:ext cx="5466595" cy="4841027"/>
            <a:chOff x="1067777" y="1414108"/>
            <a:chExt cx="6096000" cy="49370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F14F44A-BEE7-2140-8EA3-0E705011D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7777" y="1414108"/>
              <a:ext cx="4259544" cy="466001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8432C5-2AD8-C846-9A73-2253663BF84C}"/>
                </a:ext>
              </a:extLst>
            </p:cNvPr>
            <p:cNvSpPr/>
            <p:nvPr/>
          </p:nvSpPr>
          <p:spPr>
            <a:xfrm>
              <a:off x="1067777" y="6074122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" altLang="ko-Kore-KR" sz="12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Classification-Reconstruction Learning for Open-Set Recognition</a:t>
              </a:r>
              <a:endParaRPr lang="ko-Kore-KR" altLang="en-US" sz="12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885C437-AD3B-CC49-A2B4-4DD7BC24F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543" y="1278149"/>
            <a:ext cx="3228871" cy="19731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3FB802-9FE9-EB40-8AE7-A2F52058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543" y="3251348"/>
            <a:ext cx="4986261" cy="29612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9192E6-C38E-1341-B61E-F20EAC6EBD13}"/>
              </a:ext>
            </a:extLst>
          </p:cNvPr>
          <p:cNvSpPr txBox="1"/>
          <p:nvPr/>
        </p:nvSpPr>
        <p:spPr>
          <a:xfrm>
            <a:off x="1067777" y="931172"/>
            <a:ext cx="7901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CROSR(</a:t>
            </a:r>
            <a:r>
              <a:rPr lang="en" altLang="ko-Kore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Classification-Reconstruction learning for Open-set Recognition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en-US" altLang="ko-Kore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ko-Kore-KR" altLang="en-US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F42B3-9E1A-F740-8EB8-AB29E371C3ED}"/>
              </a:ext>
            </a:extLst>
          </p:cNvPr>
          <p:cNvGrpSpPr/>
          <p:nvPr/>
        </p:nvGrpSpPr>
        <p:grpSpPr>
          <a:xfrm>
            <a:off x="2951610" y="2080356"/>
            <a:ext cx="6783865" cy="2755075"/>
            <a:chOff x="2977652" y="2363190"/>
            <a:chExt cx="6783865" cy="27550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DDBC153-1139-7E45-9BAE-81CBA6AE9D28}"/>
                </a:ext>
              </a:extLst>
            </p:cNvPr>
            <p:cNvSpPr/>
            <p:nvPr/>
          </p:nvSpPr>
          <p:spPr>
            <a:xfrm>
              <a:off x="2977652" y="2363190"/>
              <a:ext cx="6783865" cy="2755075"/>
            </a:xfrm>
            <a:prstGeom prst="rect">
              <a:avLst/>
            </a:prstGeom>
            <a:solidFill>
              <a:srgbClr val="FEF5F0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88900" dir="8100000" algn="tr" rotWithShape="0">
                <a:srgbClr val="62270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716BD0-C1D8-E248-898E-816E80BDE8C5}"/>
                </a:ext>
              </a:extLst>
            </p:cNvPr>
            <p:cNvSpPr/>
            <p:nvPr/>
          </p:nvSpPr>
          <p:spPr>
            <a:xfrm>
              <a:off x="3180608" y="2773115"/>
              <a:ext cx="6377952" cy="1877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ore-KR" altLang="en-US" sz="22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기존의 </a:t>
              </a:r>
              <a:r>
                <a:rPr lang="en-US" altLang="ko-Kore-KR" sz="23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O</a:t>
              </a:r>
              <a:r>
                <a:rPr lang="ko-Kore-KR" altLang="en-US" sz="23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pen-set recognition을 적용</a:t>
              </a:r>
              <a:r>
                <a:rPr lang="ko-Kore-KR" altLang="en-US" sz="22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하여 </a:t>
              </a:r>
              <a:endParaRPr lang="en-US" altLang="ko-Kore-KR" sz="22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  <a:p>
              <a:r>
                <a:rPr lang="ko-Kore-KR" altLang="en-US" sz="22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입력 데이터로부터 특징을 여러 개 추출한 </a:t>
              </a:r>
              <a:endParaRPr lang="en-US" altLang="ko-Kore-KR" sz="22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  <a:p>
              <a:r>
                <a:rPr lang="ko-Kore-KR" altLang="en-US" sz="22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잠재된 표현인 </a:t>
              </a:r>
              <a:r>
                <a:rPr lang="ko-Kore-KR" altLang="en-US" sz="2500" b="1" u="sng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unknown detector를 구성</a:t>
              </a:r>
              <a:r>
                <a:rPr lang="ko-Kore-KR" altLang="en-US" sz="22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하고 </a:t>
              </a:r>
              <a:endParaRPr lang="en-US" altLang="ko-Kore-KR" sz="22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  <a:p>
              <a:r>
                <a:rPr lang="ko-Kore-KR" altLang="en-US" sz="22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다시 deep hierarchical reconstruction net에 재구성 </a:t>
              </a:r>
              <a:endParaRPr lang="en-US" altLang="ko-Kore-KR" sz="22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  <a:p>
              <a:r>
                <a:rPr lang="en-US" altLang="ko-Kore-KR" sz="2200" b="1" dirty="0">
                  <a:latin typeface="BM HANNA Air OTF" panose="020B0600000101010101" pitchFamily="34" charset="-127"/>
                  <a:ea typeface="BM HANNA Air OTF" panose="020B0600000101010101" pitchFamily="34" charset="-127"/>
                  <a:sym typeface="Wingdings" pitchFamily="2" charset="2"/>
                </a:rPr>
                <a:t></a:t>
              </a:r>
              <a:r>
                <a:rPr lang="ko-Kore-KR" altLang="en-US" sz="22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</a:t>
              </a:r>
              <a:r>
                <a:rPr lang="en-US" altLang="ko-KR" sz="2400" b="1" dirty="0">
                  <a:solidFill>
                    <a:srgbClr val="FF0000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O</a:t>
              </a:r>
              <a:r>
                <a:rPr lang="ko-Kore-KR" altLang="en-US" sz="2400" b="1" dirty="0">
                  <a:solidFill>
                    <a:srgbClr val="FF0000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pen-set에서 더 효과적인 것을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98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F5F0"/>
        </a:solidFill>
        <a:ln w="22225">
          <a:solidFill>
            <a:schemeClr val="tx1">
              <a:lumMod val="75000"/>
              <a:lumOff val="25000"/>
            </a:schemeClr>
          </a:solidFill>
        </a:ln>
        <a:effectLst>
          <a:outerShdw dist="88900" dir="8100000" algn="tr" rotWithShape="0">
            <a:srgbClr val="622706">
              <a:alpha val="23000"/>
            </a:srgbClr>
          </a:outerShdw>
        </a:effectLst>
      </a:spPr>
      <a:bodyPr rtlCol="0" anchor="ctr"/>
      <a:lstStyle>
        <a:defPPr algn="ctr">
          <a:defRPr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1111</Words>
  <Application>Microsoft Macintosh PowerPoint</Application>
  <PresentationFormat>와이드스크린</PresentationFormat>
  <Paragraphs>188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BM HANNA Pro OTF</vt:lpstr>
      <vt:lpstr>Calibri</vt:lpstr>
      <vt:lpstr>BM HANNA Air OTF</vt:lpstr>
      <vt:lpstr>Arial</vt:lpstr>
      <vt:lpstr>Wingdings</vt:lpstr>
      <vt:lpstr>맑은 고딕</vt:lpstr>
      <vt:lpstr>Bookman Old Style</vt:lpstr>
      <vt:lpstr>야놀자 야체 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신소희</cp:lastModifiedBy>
  <cp:revision>519</cp:revision>
  <dcterms:created xsi:type="dcterms:W3CDTF">2021-03-11T06:15:42Z</dcterms:created>
  <dcterms:modified xsi:type="dcterms:W3CDTF">2021-05-18T09:38:37Z</dcterms:modified>
</cp:coreProperties>
</file>